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4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77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74" r:id="rId20"/>
    <p:sldId id="279" r:id="rId21"/>
    <p:sldId id="278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80682-1D82-4094-9FEC-4E58C563AFF9}" type="datetimeFigureOut">
              <a:rPr lang="bg-BG" smtClean="0"/>
              <a:t>24.8.2015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47D20-883C-45D4-8562-A6B2DE2CD1D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746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r>
              <a:rPr lang="bg-BG" dirty="0" smtClean="0"/>
              <a:t>.0</a:t>
            </a:r>
            <a:r>
              <a:rPr lang="en-US" dirty="0" smtClean="0"/>
              <a:t>8</a:t>
            </a:r>
            <a:r>
              <a:rPr lang="bg-BG" dirty="0" smtClean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Научен семинар "Компютърни системи"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r>
              <a:rPr lang="bg-BG" dirty="0" smtClean="0"/>
              <a:t>.0</a:t>
            </a:r>
            <a:r>
              <a:rPr lang="en-US" dirty="0" smtClean="0"/>
              <a:t>8</a:t>
            </a:r>
            <a:r>
              <a:rPr lang="bg-BG" dirty="0" smtClean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workshop on “Software engineering education and reverse engineering”</a:t>
            </a:r>
            <a:endParaRPr lang="ru-RU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r>
              <a:rPr lang="bg-BG" dirty="0" smtClean="0"/>
              <a:t>.0</a:t>
            </a:r>
            <a:r>
              <a:rPr lang="en-US" dirty="0" smtClean="0"/>
              <a:t>8</a:t>
            </a:r>
            <a:r>
              <a:rPr lang="bg-BG" dirty="0" smtClean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workshop on “Software engineering education and reverse engineering”</a:t>
            </a:r>
            <a:endParaRPr lang="ru-RU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r>
              <a:rPr lang="bg-BG" dirty="0" smtClean="0"/>
              <a:t>.0</a:t>
            </a:r>
            <a:r>
              <a:rPr lang="en-US" dirty="0" smtClean="0"/>
              <a:t>8</a:t>
            </a:r>
            <a:r>
              <a:rPr lang="bg-BG" dirty="0" smtClean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workshop on “Software engineering education and reverse engineering”</a:t>
            </a:r>
            <a:endParaRPr lang="ru-RU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r>
              <a:rPr lang="bg-BG" dirty="0" smtClean="0"/>
              <a:t>.0</a:t>
            </a:r>
            <a:r>
              <a:rPr lang="en-US" dirty="0" smtClean="0"/>
              <a:t>8</a:t>
            </a:r>
            <a:r>
              <a:rPr lang="bg-BG" dirty="0" smtClean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workshop on “Software engineering education and reverse engineering”</a:t>
            </a:r>
            <a:endParaRPr lang="ru-RU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r>
              <a:rPr lang="bg-BG" dirty="0" smtClean="0"/>
              <a:t>.0</a:t>
            </a:r>
            <a:r>
              <a:rPr lang="en-US" dirty="0" smtClean="0"/>
              <a:t>8</a:t>
            </a:r>
            <a:r>
              <a:rPr lang="bg-BG" dirty="0" smtClean="0"/>
              <a:t>.2015 г.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workshop on “Software engineering education and reverse engineering”</a:t>
            </a:r>
            <a:endParaRPr lang="ru-RU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r>
              <a:rPr lang="bg-BG" dirty="0" smtClean="0"/>
              <a:t>.0</a:t>
            </a:r>
            <a:r>
              <a:rPr lang="en-US" dirty="0" smtClean="0"/>
              <a:t>8</a:t>
            </a:r>
            <a:r>
              <a:rPr lang="bg-BG" dirty="0" smtClean="0"/>
              <a:t>.2015 г.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workshop on “Software engineering education and reverse engineering”</a:t>
            </a:r>
            <a:endParaRPr lang="ru-RU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r>
              <a:rPr lang="bg-BG" dirty="0" smtClean="0"/>
              <a:t>.0</a:t>
            </a:r>
            <a:r>
              <a:rPr lang="en-US" dirty="0" smtClean="0"/>
              <a:t>8</a:t>
            </a:r>
            <a:r>
              <a:rPr lang="bg-BG" dirty="0" smtClean="0"/>
              <a:t>.2015 г.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workshop on “Software engineering education and reverse engineering”</a:t>
            </a:r>
            <a:endParaRPr lang="ru-RU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r>
              <a:rPr lang="bg-BG" dirty="0" smtClean="0"/>
              <a:t>.0</a:t>
            </a:r>
            <a:r>
              <a:rPr lang="en-US" dirty="0" smtClean="0"/>
              <a:t>8</a:t>
            </a:r>
            <a:r>
              <a:rPr lang="bg-BG" dirty="0" smtClean="0"/>
              <a:t>.2015 г.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workshop on “Software engineering education and reverse engineering”</a:t>
            </a:r>
            <a:endParaRPr lang="ru-RU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24</a:t>
            </a:r>
            <a:r>
              <a:rPr lang="bg-BG" dirty="0" smtClean="0"/>
              <a:t>.0</a:t>
            </a:r>
            <a:r>
              <a:rPr lang="en-US" dirty="0" smtClean="0"/>
              <a:t>8</a:t>
            </a:r>
            <a:r>
              <a:rPr lang="bg-BG" dirty="0" smtClean="0"/>
              <a:t>.2015 г.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workshop on “Software engineering education and reverse engineering”</a:t>
            </a:r>
            <a:endParaRPr lang="ru-RU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r>
              <a:rPr lang="bg-BG" dirty="0" smtClean="0"/>
              <a:t>.0</a:t>
            </a:r>
            <a:r>
              <a:rPr lang="en-US" dirty="0" smtClean="0"/>
              <a:t>8</a:t>
            </a:r>
            <a:r>
              <a:rPr lang="bg-BG" dirty="0" smtClean="0"/>
              <a:t>.2015 г.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workshop on “Software engineering education and reverse engineering”</a:t>
            </a:r>
            <a:endParaRPr lang="ru-RU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bg-BG" dirty="0" smtClean="0"/>
              <a:t>12.06.2015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baseline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ХОРИЗОНТИ В РАЗВИТИЕТО НА ЧОВЕШКИТЕ РЕСУРСИ И ЗНАНИЕТО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fer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elc2.fmi.uni-plovdiv.ne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ocus.uni-plovdiv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Education Portal</a:t>
            </a:r>
            <a:br>
              <a:rPr lang="en-US" dirty="0" smtClean="0"/>
            </a:br>
            <a:r>
              <a:rPr lang="en-US" dirty="0" err="1" smtClean="0"/>
              <a:t>DeLC</a:t>
            </a:r>
            <a:r>
              <a:rPr lang="en-US" dirty="0" smtClean="0"/>
              <a:t> 2.0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926708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workshop on “Software engineering education and reverse engineering”</a:t>
            </a:r>
          </a:p>
          <a:p>
            <a:r>
              <a:rPr lang="en-US" dirty="0" err="1" smtClean="0"/>
              <a:t>Bohinj</a:t>
            </a:r>
            <a:r>
              <a:rPr lang="en-US" dirty="0" smtClean="0"/>
              <a:t>, Slovenia</a:t>
            </a:r>
            <a:endParaRPr lang="ru-RU" dirty="0"/>
          </a:p>
          <a:p>
            <a:endParaRPr lang="en-GB" dirty="0" smtClean="0"/>
          </a:p>
          <a:p>
            <a:r>
              <a:rPr lang="en-GB" dirty="0" smtClean="0"/>
              <a:t>Emil </a:t>
            </a:r>
            <a:r>
              <a:rPr lang="en-GB" dirty="0" err="1"/>
              <a:t>Doychev</a:t>
            </a:r>
            <a:r>
              <a:rPr lang="en-GB" dirty="0"/>
              <a:t>, Veselina </a:t>
            </a:r>
            <a:r>
              <a:rPr lang="en-GB" dirty="0" err="1"/>
              <a:t>Valkanova</a:t>
            </a:r>
            <a:r>
              <a:rPr lang="en-GB" dirty="0"/>
              <a:t>, Vladimir Valkanov, </a:t>
            </a:r>
            <a:r>
              <a:rPr lang="en-GB" dirty="0" err="1"/>
              <a:t>Asya</a:t>
            </a:r>
            <a:r>
              <a:rPr lang="en-GB" dirty="0"/>
              <a:t> </a:t>
            </a:r>
            <a:r>
              <a:rPr lang="en-GB" dirty="0" err="1" smtClean="0"/>
              <a:t>Stoyanova-Doycheva</a:t>
            </a:r>
            <a:endParaRPr lang="en-GB" dirty="0" smtClean="0"/>
          </a:p>
          <a:p>
            <a:r>
              <a:rPr lang="en-GB" dirty="0" smtClean="0"/>
              <a:t>University of Plovdiv, Bulgaria</a:t>
            </a:r>
            <a:endParaRPr lang="en-GB" dirty="0" smtClean="0"/>
          </a:p>
          <a:p>
            <a:r>
              <a:rPr lang="en-US" dirty="0" smtClean="0"/>
              <a:t>24.08</a:t>
            </a:r>
            <a:r>
              <a:rPr lang="bg-BG" dirty="0" smtClean="0"/>
              <a:t>.2015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118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DeLC</a:t>
            </a:r>
            <a:r>
              <a:rPr lang="en-US" dirty="0"/>
              <a:t> 2.0 </a:t>
            </a:r>
            <a:r>
              <a:rPr lang="en-US" dirty="0" smtClean="0"/>
              <a:t>Plugins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bg-BG" dirty="0" smtClean="0"/>
              <a:t> </a:t>
            </a:r>
            <a:r>
              <a:rPr lang="en-US" dirty="0" smtClean="0"/>
              <a:t>Grails Plugins </a:t>
            </a:r>
            <a:endParaRPr lang="bg-B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Spring Security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Login/logout</a:t>
            </a:r>
            <a:r>
              <a:rPr lang="en-US" dirty="0"/>
              <a:t> </a:t>
            </a:r>
            <a:r>
              <a:rPr lang="en-US" dirty="0" smtClean="0"/>
              <a:t>mechanism</a:t>
            </a:r>
            <a:endParaRPr lang="bg-BG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Control user access rules</a:t>
            </a:r>
            <a:endParaRPr lang="bg-B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Custom Plugins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SCORM Player (in production</a:t>
            </a:r>
            <a:r>
              <a:rPr lang="bg-BG" dirty="0" smtClean="0"/>
              <a:t>)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QTI Tests</a:t>
            </a:r>
            <a:r>
              <a:rPr lang="bg-BG" dirty="0" smtClean="0"/>
              <a:t> (</a:t>
            </a:r>
            <a:r>
              <a:rPr lang="en-US" dirty="0" smtClean="0"/>
              <a:t>in development, close to beta test</a:t>
            </a:r>
            <a:r>
              <a:rPr lang="bg-BG" dirty="0" smtClean="0"/>
              <a:t>)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Library (in production)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Grade Book (in development</a:t>
            </a:r>
            <a:r>
              <a:rPr lang="bg-BG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Common Cartridge)</a:t>
            </a:r>
            <a:endParaRPr lang="bg-B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DeLC</a:t>
            </a:r>
            <a:r>
              <a:rPr lang="en-US" dirty="0" smtClean="0"/>
              <a:t> 2.0 SCORM Player Plugin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pic>
        <p:nvPicPr>
          <p:cNvPr id="37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3" y="1827012"/>
            <a:ext cx="7008685" cy="404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99" y="2328051"/>
            <a:ext cx="6028686" cy="3844149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39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33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DeLC</a:t>
            </a:r>
            <a:r>
              <a:rPr lang="en-US" dirty="0" smtClean="0"/>
              <a:t> 2.0 QTI Tests Plugin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2633619"/>
            <a:ext cx="4676336" cy="306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45734"/>
            <a:ext cx="6798347" cy="2583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23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DeLC</a:t>
            </a:r>
            <a:r>
              <a:rPr lang="en-US" dirty="0" smtClean="0"/>
              <a:t> 2.0 Library Plugin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67" y="1609902"/>
            <a:ext cx="5027612" cy="455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DeLC</a:t>
            </a:r>
            <a:r>
              <a:rPr lang="en-US" dirty="0" smtClean="0"/>
              <a:t> 2.0 QTI Support Architecture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0432" y="1947672"/>
            <a:ext cx="5522976" cy="2249424"/>
            <a:chOff x="3438144" y="1856232"/>
            <a:chExt cx="5522976" cy="2249424"/>
          </a:xfrm>
        </p:grpSpPr>
        <p:sp>
          <p:nvSpPr>
            <p:cNvPr id="11" name="Rectangle 10"/>
            <p:cNvSpPr/>
            <p:nvPr/>
          </p:nvSpPr>
          <p:spPr>
            <a:xfrm>
              <a:off x="3438144" y="1856232"/>
              <a:ext cx="5522976" cy="22494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err="1" smtClean="0"/>
                <a:t>DeLC</a:t>
              </a:r>
              <a:endParaRPr lang="bg-BG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52544" y="2431585"/>
              <a:ext cx="4407408" cy="4926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Server Logic</a:t>
              </a:r>
              <a:endParaRPr lang="bg-BG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52544" y="1991513"/>
              <a:ext cx="4407408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Browser Application</a:t>
              </a:r>
              <a:endParaRPr lang="bg-BG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52544" y="2915343"/>
              <a:ext cx="4407408" cy="4926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Plugins Layer</a:t>
              </a:r>
              <a:endParaRPr lang="bg-BG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52544" y="3397973"/>
              <a:ext cx="4407408" cy="4926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Storage Layer</a:t>
              </a:r>
              <a:endParaRPr lang="bg-BG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8688739" y="2064665"/>
            <a:ext cx="252374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QTI Engine</a:t>
            </a:r>
          </a:p>
          <a:p>
            <a:pPr algn="ctr"/>
            <a:r>
              <a:rPr lang="en-US" dirty="0" err="1" smtClean="0"/>
              <a:t>Multiagent</a:t>
            </a:r>
            <a:r>
              <a:rPr lang="en-US" dirty="0" smtClean="0"/>
              <a:t> Environment</a:t>
            </a:r>
            <a:endParaRPr lang="bg-BG" dirty="0"/>
          </a:p>
        </p:txBody>
      </p:sp>
      <p:grpSp>
        <p:nvGrpSpPr>
          <p:cNvPr id="17" name="Group 16"/>
          <p:cNvGrpSpPr/>
          <p:nvPr/>
        </p:nvGrpSpPr>
        <p:grpSpPr>
          <a:xfrm>
            <a:off x="9113837" y="4197096"/>
            <a:ext cx="1673547" cy="1417320"/>
            <a:chOff x="10186415" y="4398264"/>
            <a:chExt cx="1673547" cy="1417320"/>
          </a:xfrm>
        </p:grpSpPr>
        <p:sp>
          <p:nvSpPr>
            <p:cNvPr id="14" name="Rectangle 13"/>
            <p:cNvSpPr/>
            <p:nvPr/>
          </p:nvSpPr>
          <p:spPr>
            <a:xfrm>
              <a:off x="10186415" y="4398264"/>
              <a:ext cx="1673547" cy="141732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/>
                <a:t>QTI Store </a:t>
              </a:r>
            </a:p>
            <a:p>
              <a:pPr algn="ctr"/>
              <a:r>
                <a:rPr lang="en-US" sz="1400" dirty="0" err="1" smtClean="0"/>
                <a:t>RESTFull</a:t>
              </a:r>
              <a:r>
                <a:rPr lang="en-US" sz="1400" dirty="0" smtClean="0"/>
                <a:t> Application</a:t>
              </a:r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10565988" y="4973080"/>
              <a:ext cx="914400" cy="61264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cxnSp>
        <p:nvCxnSpPr>
          <p:cNvPr id="19" name="Curved Connector 18"/>
          <p:cNvCxnSpPr>
            <a:stCxn id="13" idx="2"/>
            <a:endCxn id="14" idx="0"/>
          </p:cNvCxnSpPr>
          <p:nvPr/>
        </p:nvCxnSpPr>
        <p:spPr>
          <a:xfrm rot="5400000">
            <a:off x="9341596" y="3588080"/>
            <a:ext cx="1218031" cy="127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970412" y="3184549"/>
            <a:ext cx="63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</a:t>
            </a:r>
            <a:endParaRPr lang="bg-BG" dirty="0"/>
          </a:p>
        </p:txBody>
      </p:sp>
      <p:cxnSp>
        <p:nvCxnSpPr>
          <p:cNvPr id="22" name="Curved Connector 21"/>
          <p:cNvCxnSpPr>
            <a:stCxn id="9" idx="3"/>
            <a:endCxn id="13" idx="1"/>
          </p:cNvCxnSpPr>
          <p:nvPr/>
        </p:nvCxnSpPr>
        <p:spPr>
          <a:xfrm flipV="1">
            <a:off x="6492240" y="2521865"/>
            <a:ext cx="2196499" cy="731228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88604" y="2400002"/>
            <a:ext cx="63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</a:t>
            </a:r>
            <a:endParaRPr lang="bg-BG" dirty="0"/>
          </a:p>
        </p:txBody>
      </p:sp>
      <p:cxnSp>
        <p:nvCxnSpPr>
          <p:cNvPr id="25" name="Curved Connector 24"/>
          <p:cNvCxnSpPr>
            <a:stCxn id="9" idx="3"/>
            <a:endCxn id="14" idx="1"/>
          </p:cNvCxnSpPr>
          <p:nvPr/>
        </p:nvCxnSpPr>
        <p:spPr>
          <a:xfrm>
            <a:off x="6492240" y="3253093"/>
            <a:ext cx="2621597" cy="165266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58316" y="3966033"/>
            <a:ext cx="63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96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DeLC</a:t>
            </a:r>
            <a:r>
              <a:rPr lang="en-US" dirty="0" smtClean="0"/>
              <a:t> 2.0 Global Architecture</a:t>
            </a:r>
            <a:endParaRPr lang="bg-B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18" y="2344504"/>
            <a:ext cx="1444661" cy="166503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79857" y="3824871"/>
            <a:ext cx="83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DeLC</a:t>
            </a:r>
            <a:r>
              <a:rPr lang="en-US" dirty="0" smtClean="0">
                <a:solidFill>
                  <a:srgbClr val="00B050"/>
                </a:solidFill>
              </a:rPr>
              <a:t> 2</a:t>
            </a:r>
            <a:endParaRPr lang="bg-BG" dirty="0">
              <a:solidFill>
                <a:srgbClr val="00B05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505978" y="1815783"/>
            <a:ext cx="1444661" cy="1849699"/>
            <a:chOff x="4505978" y="1815783"/>
            <a:chExt cx="1444661" cy="1849699"/>
          </a:xfrm>
        </p:grpSpPr>
        <p:pic>
          <p:nvPicPr>
            <p:cNvPr id="10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978" y="1815783"/>
              <a:ext cx="1444661" cy="166503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632888" y="3296150"/>
              <a:ext cx="1190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QTI Engine</a:t>
              </a:r>
              <a:endParaRPr lang="bg-BG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05978" y="4187608"/>
            <a:ext cx="1444661" cy="1849699"/>
            <a:chOff x="4505978" y="3883812"/>
            <a:chExt cx="1444661" cy="1849699"/>
          </a:xfrm>
        </p:grpSpPr>
        <p:pic>
          <p:nvPicPr>
            <p:cNvPr id="12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978" y="3883812"/>
              <a:ext cx="1444661" cy="166503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64664" y="5364179"/>
              <a:ext cx="1327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LDAP Server</a:t>
              </a:r>
              <a:endParaRPr lang="bg-BG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86490" y="4187608"/>
            <a:ext cx="1929503" cy="2126698"/>
            <a:chOff x="7034968" y="1882839"/>
            <a:chExt cx="1929503" cy="2126698"/>
          </a:xfrm>
        </p:grpSpPr>
        <p:pic>
          <p:nvPicPr>
            <p:cNvPr id="14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390" y="1882839"/>
              <a:ext cx="1444661" cy="166503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034968" y="3363206"/>
              <a:ext cx="19295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Focus </a:t>
              </a:r>
              <a:br>
                <a:rPr lang="en-US" dirty="0" smtClean="0"/>
              </a:br>
              <a:r>
                <a:rPr lang="en-US" dirty="0" smtClean="0"/>
                <a:t>User Management</a:t>
              </a:r>
              <a:endParaRPr lang="bg-BG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668991" y="2116769"/>
            <a:ext cx="2016193" cy="2120502"/>
            <a:chOff x="9758524" y="3883812"/>
            <a:chExt cx="2016193" cy="2120502"/>
          </a:xfrm>
        </p:grpSpPr>
        <p:pic>
          <p:nvPicPr>
            <p:cNvPr id="16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4291" y="3883812"/>
              <a:ext cx="1444661" cy="166503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758524" y="5357983"/>
              <a:ext cx="20161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University 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Information System</a:t>
              </a:r>
              <a:endParaRPr lang="bg-BG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23" name="Curved Connector 22"/>
          <p:cNvCxnSpPr>
            <a:stCxn id="14" idx="3"/>
            <a:endCxn id="16" idx="1"/>
          </p:cNvCxnSpPr>
          <p:nvPr/>
        </p:nvCxnSpPr>
        <p:spPr>
          <a:xfrm flipV="1">
            <a:off x="9073573" y="2949286"/>
            <a:ext cx="881185" cy="207083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4" idx="1"/>
            <a:endCxn id="12" idx="3"/>
          </p:cNvCxnSpPr>
          <p:nvPr/>
        </p:nvCxnSpPr>
        <p:spPr>
          <a:xfrm rot="10800000">
            <a:off x="5950640" y="5020125"/>
            <a:ext cx="1678273" cy="127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8" idx="2"/>
            <a:endCxn id="12" idx="1"/>
          </p:cNvCxnSpPr>
          <p:nvPr/>
        </p:nvCxnSpPr>
        <p:spPr>
          <a:xfrm rot="16200000" flipH="1">
            <a:off x="2937802" y="3451949"/>
            <a:ext cx="825922" cy="231043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7" idx="3"/>
            <a:endCxn id="10" idx="1"/>
          </p:cNvCxnSpPr>
          <p:nvPr/>
        </p:nvCxnSpPr>
        <p:spPr>
          <a:xfrm flipV="1">
            <a:off x="2917879" y="2648300"/>
            <a:ext cx="1588099" cy="528721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1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DeLC</a:t>
            </a:r>
            <a:r>
              <a:rPr lang="en-US" dirty="0" smtClean="0"/>
              <a:t> 2.0 Content Structure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36133" y="1964267"/>
            <a:ext cx="1761067" cy="821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DeLC</a:t>
            </a:r>
            <a:r>
              <a:rPr lang="en-US" dirty="0" smtClean="0"/>
              <a:t> Home</a:t>
            </a:r>
            <a:endParaRPr lang="bg-BG" dirty="0" smtClean="0"/>
          </a:p>
          <a:p>
            <a:pPr algn="ctr"/>
            <a:r>
              <a:rPr lang="en-US" dirty="0" err="1" smtClean="0"/>
              <a:t>OpenDeLC</a:t>
            </a:r>
            <a:endParaRPr lang="bg-BG" dirty="0"/>
          </a:p>
        </p:txBody>
      </p:sp>
      <p:sp>
        <p:nvSpPr>
          <p:cNvPr id="8" name="Flowchart: Document 7"/>
          <p:cNvSpPr/>
          <p:nvPr/>
        </p:nvSpPr>
        <p:spPr>
          <a:xfrm>
            <a:off x="2559405" y="3151676"/>
            <a:ext cx="1510452" cy="660399"/>
          </a:xfrm>
          <a:prstGeom prst="flowChartDocumen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Education</a:t>
            </a:r>
            <a:endParaRPr lang="bg-BG" dirty="0"/>
          </a:p>
        </p:txBody>
      </p:sp>
      <p:sp>
        <p:nvSpPr>
          <p:cNvPr id="9" name="Flowchart: Document 8"/>
          <p:cNvSpPr/>
          <p:nvPr/>
        </p:nvSpPr>
        <p:spPr>
          <a:xfrm>
            <a:off x="5123959" y="2137548"/>
            <a:ext cx="1779183" cy="57860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Theoretical Foundations of Informatics</a:t>
            </a:r>
            <a:endParaRPr lang="bg-BG" sz="1400" dirty="0"/>
          </a:p>
        </p:txBody>
      </p:sp>
      <p:cxnSp>
        <p:nvCxnSpPr>
          <p:cNvPr id="10" name="Curved Connector 9"/>
          <p:cNvCxnSpPr>
            <a:stCxn id="7" idx="2"/>
            <a:endCxn id="8" idx="0"/>
          </p:cNvCxnSpPr>
          <p:nvPr/>
        </p:nvCxnSpPr>
        <p:spPr>
          <a:xfrm rot="16200000" flipH="1">
            <a:off x="2532578" y="2369623"/>
            <a:ext cx="366142" cy="119796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8" idx="3"/>
            <a:endCxn id="9" idx="0"/>
          </p:cNvCxnSpPr>
          <p:nvPr/>
        </p:nvCxnSpPr>
        <p:spPr>
          <a:xfrm flipV="1">
            <a:off x="4069857" y="2137548"/>
            <a:ext cx="1943694" cy="1344328"/>
          </a:xfrm>
          <a:prstGeom prst="curvedConnector4">
            <a:avLst>
              <a:gd name="adj1" fmla="val 27116"/>
              <a:gd name="adj2" fmla="val 117005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Flowchart: Document 11"/>
          <p:cNvSpPr/>
          <p:nvPr/>
        </p:nvSpPr>
        <p:spPr>
          <a:xfrm>
            <a:off x="5131649" y="2849225"/>
            <a:ext cx="1779183" cy="57860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Informatics in Theory and Practice</a:t>
            </a:r>
            <a:endParaRPr lang="bg-BG" sz="1400" dirty="0"/>
          </a:p>
        </p:txBody>
      </p:sp>
      <p:sp>
        <p:nvSpPr>
          <p:cNvPr id="13" name="Flowchart: Document 12"/>
          <p:cNvSpPr/>
          <p:nvPr/>
        </p:nvSpPr>
        <p:spPr>
          <a:xfrm>
            <a:off x="5123957" y="3547428"/>
            <a:ext cx="1779183" cy="57860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Artificial Intelligence</a:t>
            </a:r>
            <a:endParaRPr lang="bg-BG" sz="1400" dirty="0"/>
          </a:p>
        </p:txBody>
      </p:sp>
      <p:sp>
        <p:nvSpPr>
          <p:cNvPr id="14" name="Flowchart: Document 13"/>
          <p:cNvSpPr/>
          <p:nvPr/>
        </p:nvSpPr>
        <p:spPr>
          <a:xfrm>
            <a:off x="5123957" y="4246208"/>
            <a:ext cx="1779183" cy="57860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Software Technologies</a:t>
            </a:r>
            <a:endParaRPr lang="bg-BG" sz="1400" dirty="0"/>
          </a:p>
        </p:txBody>
      </p:sp>
      <p:sp>
        <p:nvSpPr>
          <p:cNvPr id="15" name="Flowchart: Document 14"/>
          <p:cNvSpPr/>
          <p:nvPr/>
        </p:nvSpPr>
        <p:spPr>
          <a:xfrm>
            <a:off x="5123957" y="4953101"/>
            <a:ext cx="1779183" cy="578601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Computer Networks and Communications</a:t>
            </a:r>
            <a:endParaRPr lang="bg-BG" sz="1400" dirty="0"/>
          </a:p>
        </p:txBody>
      </p:sp>
      <p:sp>
        <p:nvSpPr>
          <p:cNvPr id="16" name="Flowchart: Document 15"/>
          <p:cNvSpPr/>
          <p:nvPr/>
        </p:nvSpPr>
        <p:spPr>
          <a:xfrm>
            <a:off x="5131649" y="5651137"/>
            <a:ext cx="1779183" cy="57860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Databases</a:t>
            </a:r>
            <a:endParaRPr lang="bg-BG" sz="1400" dirty="0"/>
          </a:p>
        </p:txBody>
      </p:sp>
      <p:sp>
        <p:nvSpPr>
          <p:cNvPr id="17" name="Flowchart: Document 16"/>
          <p:cNvSpPr/>
          <p:nvPr/>
        </p:nvSpPr>
        <p:spPr>
          <a:xfrm>
            <a:off x="9659974" y="1838570"/>
            <a:ext cx="2393481" cy="397934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Programming with</a:t>
            </a:r>
            <a:r>
              <a:rPr lang="bg-BG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Java</a:t>
            </a:r>
            <a:endParaRPr lang="bg-BG" sz="1200" dirty="0">
              <a:solidFill>
                <a:schemeClr val="bg1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9659974" y="2300180"/>
            <a:ext cx="2393481" cy="397934"/>
          </a:xfrm>
          <a:prstGeom prst="flowChartDocumen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OOP</a:t>
            </a:r>
            <a:r>
              <a:rPr lang="bg-BG" sz="1200" dirty="0" smtClean="0"/>
              <a:t>(</a:t>
            </a:r>
            <a:r>
              <a:rPr lang="en-US" sz="1200" dirty="0" smtClean="0"/>
              <a:t>with</a:t>
            </a:r>
            <a:r>
              <a:rPr lang="bg-BG" sz="1200" dirty="0" smtClean="0"/>
              <a:t> </a:t>
            </a:r>
            <a:r>
              <a:rPr lang="en-US" sz="1200" dirty="0" smtClean="0"/>
              <a:t>Java)</a:t>
            </a:r>
            <a:endParaRPr lang="bg-BG" sz="1200" dirty="0"/>
          </a:p>
        </p:txBody>
      </p:sp>
      <p:sp>
        <p:nvSpPr>
          <p:cNvPr id="19" name="Flowchart: Document 18"/>
          <p:cNvSpPr/>
          <p:nvPr/>
        </p:nvSpPr>
        <p:spPr>
          <a:xfrm>
            <a:off x="9659974" y="2756005"/>
            <a:ext cx="2393481" cy="397934"/>
          </a:xfrm>
          <a:prstGeom prst="flowChartDocumen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Languages and Environments for Programming in the Internet</a:t>
            </a:r>
            <a:endParaRPr lang="bg-BG" sz="1200" dirty="0"/>
          </a:p>
        </p:txBody>
      </p:sp>
      <p:sp>
        <p:nvSpPr>
          <p:cNvPr id="20" name="Flowchart: Document 19"/>
          <p:cNvSpPr/>
          <p:nvPr/>
        </p:nvSpPr>
        <p:spPr>
          <a:xfrm>
            <a:off x="9659974" y="3246748"/>
            <a:ext cx="2393481" cy="397934"/>
          </a:xfrm>
          <a:prstGeom prst="flowChartDocumen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Integration in Web Environment</a:t>
            </a:r>
            <a:endParaRPr lang="bg-BG" sz="1200" dirty="0"/>
          </a:p>
        </p:txBody>
      </p:sp>
      <p:sp>
        <p:nvSpPr>
          <p:cNvPr id="21" name="Flowchart: Document 20"/>
          <p:cNvSpPr/>
          <p:nvPr/>
        </p:nvSpPr>
        <p:spPr>
          <a:xfrm>
            <a:off x="9659973" y="3727392"/>
            <a:ext cx="2393481" cy="397934"/>
          </a:xfrm>
          <a:prstGeom prst="flowChartDocumen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Practice (Java</a:t>
            </a:r>
            <a:r>
              <a:rPr lang="en-US" sz="1200" dirty="0" smtClean="0"/>
              <a:t>)</a:t>
            </a:r>
            <a:endParaRPr lang="bg-BG" sz="1200" dirty="0"/>
          </a:p>
        </p:txBody>
      </p:sp>
      <p:sp>
        <p:nvSpPr>
          <p:cNvPr id="22" name="Flowchart: Document 21"/>
          <p:cNvSpPr/>
          <p:nvPr/>
        </p:nvSpPr>
        <p:spPr>
          <a:xfrm>
            <a:off x="9659972" y="4221376"/>
            <a:ext cx="2393481" cy="397934"/>
          </a:xfrm>
          <a:prstGeom prst="flowChartDocumen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Student projects</a:t>
            </a:r>
            <a:endParaRPr lang="bg-BG" sz="1200" dirty="0"/>
          </a:p>
        </p:txBody>
      </p:sp>
      <p:sp>
        <p:nvSpPr>
          <p:cNvPr id="23" name="Flowchart: Document 22"/>
          <p:cNvSpPr/>
          <p:nvPr/>
        </p:nvSpPr>
        <p:spPr>
          <a:xfrm>
            <a:off x="9646772" y="4718941"/>
            <a:ext cx="2393481" cy="397934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Software Technologies</a:t>
            </a:r>
            <a:endParaRPr lang="bg-BG" sz="1200" dirty="0"/>
          </a:p>
        </p:txBody>
      </p:sp>
      <p:sp>
        <p:nvSpPr>
          <p:cNvPr id="24" name="Flowchart: Document 23"/>
          <p:cNvSpPr/>
          <p:nvPr/>
        </p:nvSpPr>
        <p:spPr>
          <a:xfrm>
            <a:off x="9646771" y="5204643"/>
            <a:ext cx="2393481" cy="397934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Design Patterns</a:t>
            </a:r>
            <a:endParaRPr lang="bg-BG" sz="1200" dirty="0"/>
          </a:p>
        </p:txBody>
      </p:sp>
      <p:sp>
        <p:nvSpPr>
          <p:cNvPr id="25" name="Flowchart: Document 24"/>
          <p:cNvSpPr/>
          <p:nvPr/>
        </p:nvSpPr>
        <p:spPr>
          <a:xfrm>
            <a:off x="9645308" y="5676808"/>
            <a:ext cx="2393481" cy="397934"/>
          </a:xfrm>
          <a:prstGeom prst="flowChartDocumen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Programming with Patterns and Frameworks</a:t>
            </a:r>
            <a:endParaRPr lang="bg-BG" sz="1200" dirty="0"/>
          </a:p>
        </p:txBody>
      </p:sp>
      <p:sp>
        <p:nvSpPr>
          <p:cNvPr id="26" name="Flowchart: Document 25"/>
          <p:cNvSpPr/>
          <p:nvPr/>
        </p:nvSpPr>
        <p:spPr>
          <a:xfrm>
            <a:off x="9645308" y="6160353"/>
            <a:ext cx="2393481" cy="397934"/>
          </a:xfrm>
          <a:prstGeom prst="flowChartDocumen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Actual problems of the Software Technologies</a:t>
            </a:r>
            <a:endParaRPr lang="bg-BG" sz="1200" dirty="0"/>
          </a:p>
        </p:txBody>
      </p:sp>
      <p:cxnSp>
        <p:nvCxnSpPr>
          <p:cNvPr id="27" name="Curved Connector 26"/>
          <p:cNvCxnSpPr>
            <a:stCxn id="9" idx="3"/>
            <a:endCxn id="52" idx="1"/>
          </p:cNvCxnSpPr>
          <p:nvPr/>
        </p:nvCxnSpPr>
        <p:spPr>
          <a:xfrm flipV="1">
            <a:off x="6903142" y="2036760"/>
            <a:ext cx="414005" cy="390089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2" idx="3"/>
            <a:endCxn id="17" idx="1"/>
          </p:cNvCxnSpPr>
          <p:nvPr/>
        </p:nvCxnSpPr>
        <p:spPr>
          <a:xfrm flipV="1">
            <a:off x="6910832" y="2037537"/>
            <a:ext cx="2749142" cy="1100989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12" idx="3"/>
            <a:endCxn id="18" idx="1"/>
          </p:cNvCxnSpPr>
          <p:nvPr/>
        </p:nvCxnSpPr>
        <p:spPr>
          <a:xfrm flipV="1">
            <a:off x="6910832" y="2499147"/>
            <a:ext cx="2749142" cy="639379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12" idx="3"/>
            <a:endCxn id="19" idx="1"/>
          </p:cNvCxnSpPr>
          <p:nvPr/>
        </p:nvCxnSpPr>
        <p:spPr>
          <a:xfrm flipV="1">
            <a:off x="6910832" y="2954972"/>
            <a:ext cx="2749142" cy="183554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12" idx="3"/>
            <a:endCxn id="20" idx="1"/>
          </p:cNvCxnSpPr>
          <p:nvPr/>
        </p:nvCxnSpPr>
        <p:spPr>
          <a:xfrm>
            <a:off x="6910832" y="3138526"/>
            <a:ext cx="2749142" cy="307189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2" idx="3"/>
            <a:endCxn id="21" idx="1"/>
          </p:cNvCxnSpPr>
          <p:nvPr/>
        </p:nvCxnSpPr>
        <p:spPr>
          <a:xfrm>
            <a:off x="6910832" y="3138526"/>
            <a:ext cx="2749141" cy="787833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2" idx="3"/>
            <a:endCxn id="22" idx="1"/>
          </p:cNvCxnSpPr>
          <p:nvPr/>
        </p:nvCxnSpPr>
        <p:spPr>
          <a:xfrm>
            <a:off x="6910832" y="3138526"/>
            <a:ext cx="2749140" cy="1281817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3" idx="1"/>
            <a:endCxn id="53" idx="3"/>
          </p:cNvCxnSpPr>
          <p:nvPr/>
        </p:nvCxnSpPr>
        <p:spPr>
          <a:xfrm rot="10800000" flipV="1">
            <a:off x="4347517" y="3836729"/>
            <a:ext cx="776441" cy="521246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3" idx="1"/>
            <a:endCxn id="54" idx="3"/>
          </p:cNvCxnSpPr>
          <p:nvPr/>
        </p:nvCxnSpPr>
        <p:spPr>
          <a:xfrm rot="10800000" flipV="1">
            <a:off x="4347515" y="3836729"/>
            <a:ext cx="776442" cy="1006948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3" idx="1"/>
            <a:endCxn id="55" idx="3"/>
          </p:cNvCxnSpPr>
          <p:nvPr/>
        </p:nvCxnSpPr>
        <p:spPr>
          <a:xfrm rot="10800000" flipV="1">
            <a:off x="4346053" y="3836728"/>
            <a:ext cx="777905" cy="1479113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13" idx="1"/>
            <a:endCxn id="56" idx="3"/>
          </p:cNvCxnSpPr>
          <p:nvPr/>
        </p:nvCxnSpPr>
        <p:spPr>
          <a:xfrm rot="10800000" flipV="1">
            <a:off x="4346053" y="3836729"/>
            <a:ext cx="777905" cy="1962658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4" idx="3"/>
            <a:endCxn id="23" idx="1"/>
          </p:cNvCxnSpPr>
          <p:nvPr/>
        </p:nvCxnSpPr>
        <p:spPr>
          <a:xfrm>
            <a:off x="6903140" y="4535509"/>
            <a:ext cx="2743632" cy="382399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14" idx="3"/>
            <a:endCxn id="24" idx="1"/>
          </p:cNvCxnSpPr>
          <p:nvPr/>
        </p:nvCxnSpPr>
        <p:spPr>
          <a:xfrm>
            <a:off x="6903140" y="4535509"/>
            <a:ext cx="2743631" cy="868101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4" idx="3"/>
            <a:endCxn id="25" idx="1"/>
          </p:cNvCxnSpPr>
          <p:nvPr/>
        </p:nvCxnSpPr>
        <p:spPr>
          <a:xfrm>
            <a:off x="6903140" y="4535509"/>
            <a:ext cx="2742168" cy="1340266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14" idx="3"/>
            <a:endCxn id="26" idx="1"/>
          </p:cNvCxnSpPr>
          <p:nvPr/>
        </p:nvCxnSpPr>
        <p:spPr>
          <a:xfrm>
            <a:off x="6903140" y="4535509"/>
            <a:ext cx="2742168" cy="1823811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8" idx="3"/>
            <a:endCxn id="12" idx="1"/>
          </p:cNvCxnSpPr>
          <p:nvPr/>
        </p:nvCxnSpPr>
        <p:spPr>
          <a:xfrm flipV="1">
            <a:off x="4069857" y="3138526"/>
            <a:ext cx="1061792" cy="34335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8" idx="3"/>
            <a:endCxn id="13" idx="1"/>
          </p:cNvCxnSpPr>
          <p:nvPr/>
        </p:nvCxnSpPr>
        <p:spPr>
          <a:xfrm>
            <a:off x="4069857" y="3481876"/>
            <a:ext cx="1054100" cy="35485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8" idx="3"/>
            <a:endCxn id="14" idx="1"/>
          </p:cNvCxnSpPr>
          <p:nvPr/>
        </p:nvCxnSpPr>
        <p:spPr>
          <a:xfrm>
            <a:off x="4069857" y="3481876"/>
            <a:ext cx="1054100" cy="105363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8" idx="3"/>
            <a:endCxn id="15" idx="1"/>
          </p:cNvCxnSpPr>
          <p:nvPr/>
        </p:nvCxnSpPr>
        <p:spPr>
          <a:xfrm>
            <a:off x="4069857" y="3481876"/>
            <a:ext cx="1054100" cy="176052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8" idx="3"/>
            <a:endCxn id="16" idx="1"/>
          </p:cNvCxnSpPr>
          <p:nvPr/>
        </p:nvCxnSpPr>
        <p:spPr>
          <a:xfrm>
            <a:off x="4069857" y="3481876"/>
            <a:ext cx="1061792" cy="245856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Flowchart: Document 46"/>
          <p:cNvSpPr/>
          <p:nvPr/>
        </p:nvSpPr>
        <p:spPr>
          <a:xfrm>
            <a:off x="7324839" y="5393898"/>
            <a:ext cx="1909479" cy="397934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</a:t>
            </a:r>
            <a:endParaRPr lang="bg-BG" sz="1200" dirty="0"/>
          </a:p>
        </p:txBody>
      </p:sp>
      <p:sp>
        <p:nvSpPr>
          <p:cNvPr id="48" name="Flowchart: Document 47"/>
          <p:cNvSpPr/>
          <p:nvPr/>
        </p:nvSpPr>
        <p:spPr>
          <a:xfrm>
            <a:off x="7324839" y="5906855"/>
            <a:ext cx="1909479" cy="397934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Programming </a:t>
            </a:r>
            <a:r>
              <a:rPr lang="en-US" sz="1200" dirty="0" smtClean="0"/>
              <a:t>for </a:t>
            </a:r>
            <a:r>
              <a:rPr lang="en-US" sz="1200" dirty="0" smtClean="0"/>
              <a:t>Oracle with</a:t>
            </a:r>
            <a:r>
              <a:rPr lang="bg-BG" sz="1200" dirty="0" smtClean="0"/>
              <a:t> </a:t>
            </a:r>
            <a:r>
              <a:rPr lang="en-US" sz="1200" dirty="0" smtClean="0"/>
              <a:t>PL/SQL</a:t>
            </a:r>
            <a:endParaRPr lang="bg-BG" sz="1200" dirty="0"/>
          </a:p>
        </p:txBody>
      </p:sp>
      <p:cxnSp>
        <p:nvCxnSpPr>
          <p:cNvPr id="49" name="Curved Connector 48"/>
          <p:cNvCxnSpPr>
            <a:stCxn id="16" idx="3"/>
            <a:endCxn id="47" idx="1"/>
          </p:cNvCxnSpPr>
          <p:nvPr/>
        </p:nvCxnSpPr>
        <p:spPr>
          <a:xfrm flipV="1">
            <a:off x="6910832" y="5592865"/>
            <a:ext cx="414007" cy="347573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16" idx="3"/>
            <a:endCxn id="48" idx="1"/>
          </p:cNvCxnSpPr>
          <p:nvPr/>
        </p:nvCxnSpPr>
        <p:spPr>
          <a:xfrm>
            <a:off x="6910832" y="5940438"/>
            <a:ext cx="414007" cy="165384"/>
          </a:xfrm>
          <a:prstGeom prst="curvedConnector3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Flowchart: Document 50"/>
          <p:cNvSpPr/>
          <p:nvPr/>
        </p:nvSpPr>
        <p:spPr>
          <a:xfrm>
            <a:off x="489765" y="3153203"/>
            <a:ext cx="1510452" cy="660399"/>
          </a:xfrm>
          <a:prstGeom prst="flowChartDocumen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Science</a:t>
            </a:r>
            <a:endParaRPr lang="bg-BG" dirty="0"/>
          </a:p>
        </p:txBody>
      </p:sp>
      <p:sp>
        <p:nvSpPr>
          <p:cNvPr id="52" name="Flowchart: Document 51"/>
          <p:cNvSpPr/>
          <p:nvPr/>
        </p:nvSpPr>
        <p:spPr>
          <a:xfrm>
            <a:off x="7317147" y="1837793"/>
            <a:ext cx="1909479" cy="397934"/>
          </a:xfrm>
          <a:prstGeom prst="flowChartDocumen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Discrete Mathematics</a:t>
            </a:r>
            <a:endParaRPr lang="bg-BG" sz="1200" dirty="0"/>
          </a:p>
        </p:txBody>
      </p:sp>
      <p:sp>
        <p:nvSpPr>
          <p:cNvPr id="53" name="Flowchart: Document 52"/>
          <p:cNvSpPr/>
          <p:nvPr/>
        </p:nvSpPr>
        <p:spPr>
          <a:xfrm>
            <a:off x="2438037" y="4159008"/>
            <a:ext cx="1909479" cy="397934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Artificial Intelligence</a:t>
            </a:r>
            <a:endParaRPr lang="bg-BG" sz="1200" dirty="0"/>
          </a:p>
        </p:txBody>
      </p:sp>
      <p:sp>
        <p:nvSpPr>
          <p:cNvPr id="54" name="Flowchart: Document 53"/>
          <p:cNvSpPr/>
          <p:nvPr/>
        </p:nvSpPr>
        <p:spPr>
          <a:xfrm>
            <a:off x="2438036" y="4644710"/>
            <a:ext cx="1909479" cy="397934"/>
          </a:xfrm>
          <a:prstGeom prst="flowChartDocumen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Semantic Web</a:t>
            </a:r>
            <a:endParaRPr lang="bg-BG" sz="1200" dirty="0"/>
          </a:p>
        </p:txBody>
      </p:sp>
      <p:sp>
        <p:nvSpPr>
          <p:cNvPr id="55" name="Flowchart: Document 54"/>
          <p:cNvSpPr/>
          <p:nvPr/>
        </p:nvSpPr>
        <p:spPr>
          <a:xfrm>
            <a:off x="2436573" y="5116875"/>
            <a:ext cx="1909479" cy="397934"/>
          </a:xfrm>
          <a:prstGeom prst="flowChartDocumen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Intelligent Agents</a:t>
            </a:r>
            <a:endParaRPr lang="bg-BG" sz="1200" dirty="0"/>
          </a:p>
        </p:txBody>
      </p:sp>
      <p:sp>
        <p:nvSpPr>
          <p:cNvPr id="56" name="Flowchart: Document 55"/>
          <p:cNvSpPr/>
          <p:nvPr/>
        </p:nvSpPr>
        <p:spPr>
          <a:xfrm>
            <a:off x="2436573" y="5600420"/>
            <a:ext cx="1909479" cy="397934"/>
          </a:xfrm>
          <a:prstGeom prst="flowChartDocumen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Cognitive Robotics</a:t>
            </a:r>
            <a:endParaRPr lang="bg-BG" sz="1200" dirty="0"/>
          </a:p>
        </p:txBody>
      </p:sp>
      <p:cxnSp>
        <p:nvCxnSpPr>
          <p:cNvPr id="57" name="Curved Connector 56"/>
          <p:cNvCxnSpPr>
            <a:stCxn id="7" idx="2"/>
            <a:endCxn id="51" idx="0"/>
          </p:cNvCxnSpPr>
          <p:nvPr/>
        </p:nvCxnSpPr>
        <p:spPr>
          <a:xfrm rot="5400000">
            <a:off x="1496995" y="2533530"/>
            <a:ext cx="367669" cy="87167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owchart: Document 57"/>
          <p:cNvSpPr/>
          <p:nvPr/>
        </p:nvSpPr>
        <p:spPr>
          <a:xfrm>
            <a:off x="436633" y="4066109"/>
            <a:ext cx="1779183" cy="469399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Projects</a:t>
            </a:r>
            <a:endParaRPr lang="bg-BG" sz="1400" dirty="0"/>
          </a:p>
        </p:txBody>
      </p:sp>
      <p:sp>
        <p:nvSpPr>
          <p:cNvPr id="59" name="Flowchart: Document 58"/>
          <p:cNvSpPr/>
          <p:nvPr/>
        </p:nvSpPr>
        <p:spPr>
          <a:xfrm>
            <a:off x="436632" y="4635103"/>
            <a:ext cx="1779183" cy="469399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PhD Students</a:t>
            </a:r>
            <a:endParaRPr lang="bg-BG" sz="1400" dirty="0"/>
          </a:p>
        </p:txBody>
      </p:sp>
      <p:sp>
        <p:nvSpPr>
          <p:cNvPr id="60" name="Flowchart: Document 59"/>
          <p:cNvSpPr/>
          <p:nvPr/>
        </p:nvSpPr>
        <p:spPr>
          <a:xfrm>
            <a:off x="433052" y="5207409"/>
            <a:ext cx="1779183" cy="469399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Science Seminar</a:t>
            </a:r>
            <a:endParaRPr lang="bg-BG" sz="1400" dirty="0"/>
          </a:p>
        </p:txBody>
      </p:sp>
      <p:sp>
        <p:nvSpPr>
          <p:cNvPr id="61" name="Flowchart: Document 60"/>
          <p:cNvSpPr/>
          <p:nvPr/>
        </p:nvSpPr>
        <p:spPr>
          <a:xfrm>
            <a:off x="433051" y="5799387"/>
            <a:ext cx="1779183" cy="469399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Digital Library</a:t>
            </a:r>
            <a:endParaRPr lang="bg-BG" sz="1400" dirty="0"/>
          </a:p>
        </p:txBody>
      </p:sp>
      <p:cxnSp>
        <p:nvCxnSpPr>
          <p:cNvPr id="62" name="Curved Connector 61"/>
          <p:cNvCxnSpPr>
            <a:stCxn id="51" idx="1"/>
            <a:endCxn id="58" idx="1"/>
          </p:cNvCxnSpPr>
          <p:nvPr/>
        </p:nvCxnSpPr>
        <p:spPr>
          <a:xfrm rot="10800000" flipV="1">
            <a:off x="436633" y="3483403"/>
            <a:ext cx="53132" cy="817406"/>
          </a:xfrm>
          <a:prstGeom prst="curvedConnector3">
            <a:avLst>
              <a:gd name="adj1" fmla="val 530249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51" idx="1"/>
            <a:endCxn id="59" idx="1"/>
          </p:cNvCxnSpPr>
          <p:nvPr/>
        </p:nvCxnSpPr>
        <p:spPr>
          <a:xfrm rot="10800000" flipV="1">
            <a:off x="436633" y="3483403"/>
            <a:ext cx="53133" cy="1386400"/>
          </a:xfrm>
          <a:prstGeom prst="curvedConnector3">
            <a:avLst>
              <a:gd name="adj1" fmla="val 530241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51" idx="1"/>
            <a:endCxn id="60" idx="1"/>
          </p:cNvCxnSpPr>
          <p:nvPr/>
        </p:nvCxnSpPr>
        <p:spPr>
          <a:xfrm rot="10800000" flipV="1">
            <a:off x="433053" y="3483403"/>
            <a:ext cx="56713" cy="1958706"/>
          </a:xfrm>
          <a:prstGeom prst="curvedConnector3">
            <a:avLst>
              <a:gd name="adj1" fmla="val 503082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51" idx="1"/>
            <a:endCxn id="61" idx="1"/>
          </p:cNvCxnSpPr>
          <p:nvPr/>
        </p:nvCxnSpPr>
        <p:spPr>
          <a:xfrm rot="10800000" flipV="1">
            <a:off x="433051" y="3483403"/>
            <a:ext cx="56714" cy="2550684"/>
          </a:xfrm>
          <a:prstGeom prst="curvedConnector3">
            <a:avLst>
              <a:gd name="adj1" fmla="val 503075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0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DeLC</a:t>
            </a:r>
            <a:r>
              <a:rPr lang="en-US" dirty="0" smtClean="0"/>
              <a:t> 2.0 Content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2" y="393389"/>
            <a:ext cx="4439005" cy="5848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143" y="210509"/>
            <a:ext cx="4404022" cy="6594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291" y="168986"/>
            <a:ext cx="3786123" cy="6517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414" y="98868"/>
            <a:ext cx="4260133" cy="6587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43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Layout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406" y="1845734"/>
            <a:ext cx="6828985" cy="4560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905" y="174439"/>
            <a:ext cx="5291645" cy="6581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3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DeLC</a:t>
            </a:r>
            <a:r>
              <a:rPr lang="en-US" dirty="0"/>
              <a:t> </a:t>
            </a:r>
            <a:r>
              <a:rPr lang="bg-BG" dirty="0" smtClean="0"/>
              <a:t>2.0 </a:t>
            </a:r>
            <a:r>
              <a:rPr lang="en-US" dirty="0" smtClean="0"/>
              <a:t>Technologies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Used server side technologies</a:t>
            </a:r>
            <a:r>
              <a:rPr lang="bg-BG" dirty="0" smtClean="0"/>
              <a:t>:</a:t>
            </a:r>
            <a:endParaRPr lang="bg-BG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Grails 2.4.4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Spring </a:t>
            </a:r>
            <a:r>
              <a:rPr lang="en-US" dirty="0" smtClean="0"/>
              <a:t>Security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ActiveMQ</a:t>
            </a:r>
            <a:r>
              <a:rPr lang="bg-BG" dirty="0" smtClean="0"/>
              <a:t> </a:t>
            </a:r>
            <a:r>
              <a:rPr lang="en-US" dirty="0" smtClean="0"/>
              <a:t>with</a:t>
            </a:r>
            <a:r>
              <a:rPr lang="bg-BG" dirty="0" smtClean="0"/>
              <a:t> </a:t>
            </a:r>
            <a:r>
              <a:rPr lang="en-US" dirty="0" smtClean="0"/>
              <a:t>JMS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dirty="0" smtClean="0"/>
              <a:t> </a:t>
            </a:r>
            <a:r>
              <a:rPr lang="en-US" dirty="0" smtClean="0"/>
              <a:t>Browser technologies and libraries</a:t>
            </a:r>
            <a:r>
              <a:rPr lang="bg-BG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AJAX requests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Twitter Bootstrap</a:t>
            </a:r>
            <a:endParaRPr lang="bg-B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JQuery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Font Awesome</a:t>
            </a:r>
            <a:endParaRPr lang="bg-B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ExtJS</a:t>
            </a:r>
            <a:r>
              <a:rPr lang="en-US" dirty="0" smtClean="0"/>
              <a:t> 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Web Sockets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 History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446414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dirty="0" smtClean="0"/>
              <a:t> </a:t>
            </a:r>
            <a:r>
              <a:rPr lang="en-US" dirty="0" err="1" smtClean="0"/>
              <a:t>DeLC</a:t>
            </a:r>
            <a:r>
              <a:rPr lang="en-US" dirty="0" smtClean="0"/>
              <a:t> as a name (Distributed eLearning Center) exists for more than 10 years in the University of Plovdiv</a:t>
            </a:r>
            <a:r>
              <a:rPr lang="bg-BG" dirty="0" smtClean="0"/>
              <a:t>.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 portal, which delivers e-learning services, in use since </a:t>
            </a:r>
            <a:r>
              <a:rPr lang="bg-BG" dirty="0" smtClean="0"/>
              <a:t>2010.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/>
              <a:t> </a:t>
            </a:r>
            <a:r>
              <a:rPr lang="en-US" dirty="0" smtClean="0"/>
              <a:t>The first version was built over </a:t>
            </a:r>
            <a:r>
              <a:rPr lang="en-US" dirty="0" err="1" smtClean="0"/>
              <a:t>Liferay</a:t>
            </a:r>
            <a:r>
              <a:rPr lang="bg-BG" dirty="0" smtClean="0"/>
              <a:t> (</a:t>
            </a:r>
            <a:r>
              <a:rPr lang="en-US" dirty="0" smtClean="0">
                <a:hlinkClick r:id="rId2"/>
              </a:rPr>
              <a:t>www.liferay.com</a:t>
            </a:r>
            <a:r>
              <a:rPr lang="en-US" dirty="0" smtClean="0"/>
              <a:t>)  framework.</a:t>
            </a:r>
            <a:endParaRPr lang="bg-B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The best open source portal, written entirely in Java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Many ready for use portlets: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ru-RU" dirty="0" smtClean="0"/>
              <a:t>Documents &amp; Media – </a:t>
            </a:r>
            <a:r>
              <a:rPr lang="en-US" dirty="0" smtClean="0"/>
              <a:t>static resources repository</a:t>
            </a:r>
            <a:r>
              <a:rPr lang="ru-RU" dirty="0" smtClean="0"/>
              <a:t>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ru-RU" dirty="0" smtClean="0"/>
              <a:t>Web Content – </a:t>
            </a:r>
            <a:r>
              <a:rPr lang="en-US" dirty="0" smtClean="0"/>
              <a:t>CMS for static content</a:t>
            </a:r>
            <a:r>
              <a:rPr lang="ru-RU" dirty="0" smtClean="0"/>
              <a:t>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ru-RU" dirty="0" smtClean="0"/>
              <a:t>Message Board – </a:t>
            </a:r>
            <a:r>
              <a:rPr lang="en-US" dirty="0" smtClean="0"/>
              <a:t>Forum</a:t>
            </a:r>
            <a:r>
              <a:rPr lang="ru-RU" dirty="0" smtClean="0"/>
              <a:t>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ru-RU" dirty="0" smtClean="0"/>
              <a:t>Page Comments;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ru-RU" dirty="0" smtClean="0"/>
              <a:t>News и Alerts;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ru-RU" dirty="0" smtClean="0"/>
              <a:t>Dynamic Data List;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ru-RU" dirty="0" smtClean="0"/>
              <a:t>Chat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and many more…</a:t>
            </a:r>
            <a:endParaRPr lang="ru-RU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bg-BG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bg-BG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508989" y="2955068"/>
            <a:ext cx="1634065" cy="499104"/>
            <a:chOff x="5469467" y="178229"/>
            <a:chExt cx="1634065" cy="499104"/>
          </a:xfrm>
        </p:grpSpPr>
        <p:sp>
          <p:nvSpPr>
            <p:cNvPr id="7" name="Rectangle 6"/>
            <p:cNvSpPr/>
            <p:nvPr/>
          </p:nvSpPr>
          <p:spPr>
            <a:xfrm>
              <a:off x="5469467" y="178229"/>
              <a:ext cx="1634065" cy="49910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pic>
          <p:nvPicPr>
            <p:cNvPr id="1026" name="Picture 2" descr="https://www.liferay.com/documents/14/48124953/liferay_logo_taglin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3334" y="252204"/>
              <a:ext cx="1524000" cy="342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3694" y="1431714"/>
            <a:ext cx="1648306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7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</a:t>
            </a:r>
            <a:r>
              <a:rPr lang="bg-BG" dirty="0" smtClean="0"/>
              <a:t>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g-BG" dirty="0" smtClean="0"/>
              <a:t> </a:t>
            </a:r>
            <a:r>
              <a:rPr lang="en-US" dirty="0" smtClean="0"/>
              <a:t>Control Panel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User management</a:t>
            </a:r>
            <a:endParaRPr lang="bg-B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Management of roles and groups</a:t>
            </a:r>
            <a:endParaRPr lang="bg-B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Rule management</a:t>
            </a:r>
            <a:endParaRPr lang="bg-B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LDAP automatic synchronization </a:t>
            </a:r>
            <a:endParaRPr lang="bg-BG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Personal messages and notifications broadcast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DeLC</a:t>
            </a:r>
            <a:r>
              <a:rPr lang="en-US" dirty="0" smtClean="0"/>
              <a:t> 2: In production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bg-BG" dirty="0" smtClean="0"/>
              <a:t> </a:t>
            </a:r>
            <a:r>
              <a:rPr lang="en-US" dirty="0" smtClean="0"/>
              <a:t>To </a:t>
            </a:r>
            <a:r>
              <a:rPr lang="en-US" dirty="0" err="1" smtClean="0"/>
              <a:t>DeLC</a:t>
            </a:r>
            <a:r>
              <a:rPr lang="en-US" dirty="0" smtClean="0"/>
              <a:t> </a:t>
            </a:r>
            <a:r>
              <a:rPr lang="en-US" dirty="0"/>
              <a:t>2</a:t>
            </a:r>
            <a:r>
              <a:rPr lang="bg-BG" dirty="0"/>
              <a:t>: </a:t>
            </a:r>
            <a:r>
              <a:rPr lang="en-US" dirty="0">
                <a:hlinkClick r:id="rId2"/>
              </a:rPr>
              <a:t>http://delc2.fmi.uni-plovdiv.net</a:t>
            </a:r>
            <a:endParaRPr lang="en-US" dirty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 </a:t>
            </a:r>
            <a:r>
              <a:rPr lang="en-US" dirty="0" smtClean="0"/>
              <a:t>Slide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History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781" y="1845734"/>
            <a:ext cx="6437747" cy="441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History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dirty="0" smtClean="0"/>
              <a:t> </a:t>
            </a:r>
            <a:r>
              <a:rPr lang="en-US" b="1" dirty="0" smtClean="0"/>
              <a:t>Current state (</a:t>
            </a:r>
            <a:r>
              <a:rPr lang="en-US" b="1" dirty="0" err="1" smtClean="0"/>
              <a:t>Liferay</a:t>
            </a:r>
            <a:r>
              <a:rPr lang="en-US" b="1" dirty="0" smtClean="0"/>
              <a:t> version)</a:t>
            </a:r>
            <a:r>
              <a:rPr lang="bg-BG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Integrated with external authorization </a:t>
            </a:r>
            <a:r>
              <a:rPr lang="en-US" dirty="0"/>
              <a:t>system (</a:t>
            </a:r>
            <a:r>
              <a:rPr lang="en-US" dirty="0" smtClean="0"/>
              <a:t>LDAP:</a:t>
            </a:r>
            <a:r>
              <a:rPr lang="bg-BG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focus.uni-plovdiv.net</a:t>
            </a:r>
            <a:r>
              <a:rPr lang="en-US" dirty="0" smtClean="0"/>
              <a:t>), for the students accounts.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More than 2100 active accounts of students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Support for 13 disciplines in the bachelors and 7 in the masters programs at FMI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Library with more than 400 static resources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Own assessment system. Some stats (actual to </a:t>
            </a:r>
            <a:r>
              <a:rPr lang="bg-BG" dirty="0" smtClean="0"/>
              <a:t>11.06.2015</a:t>
            </a:r>
            <a:r>
              <a:rPr lang="en-US" dirty="0" smtClean="0"/>
              <a:t>)</a:t>
            </a:r>
            <a:r>
              <a:rPr lang="bg-BG" dirty="0" smtClean="0"/>
              <a:t>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Contains </a:t>
            </a:r>
            <a:r>
              <a:rPr lang="bg-BG" dirty="0" smtClean="0"/>
              <a:t>184 </a:t>
            </a:r>
            <a:r>
              <a:rPr lang="en-US" dirty="0" smtClean="0"/>
              <a:t>electronic tests</a:t>
            </a:r>
            <a:r>
              <a:rPr lang="bg-BG" dirty="0" smtClean="0"/>
              <a:t>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Executed </a:t>
            </a:r>
            <a:r>
              <a:rPr lang="bg-BG" dirty="0" smtClean="0"/>
              <a:t>10 840 </a:t>
            </a:r>
            <a:r>
              <a:rPr lang="en-US" dirty="0" smtClean="0"/>
              <a:t>times</a:t>
            </a:r>
            <a:r>
              <a:rPr lang="bg-BG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Subsystem for choosing optional disciplines.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Subsystem for registration of students projects and student teams.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Subsystem for registration for consultations with project mentors.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Integrated with external system for project management (</a:t>
            </a:r>
            <a:r>
              <a:rPr lang="en-US" dirty="0" err="1" smtClean="0"/>
              <a:t>Redmine</a:t>
            </a:r>
            <a:r>
              <a:rPr lang="en-US" dirty="0" smtClean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Problems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03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Liferay</a:t>
            </a:r>
            <a:r>
              <a:rPr lang="en-US" dirty="0" smtClean="0"/>
              <a:t> Enterprise Edition price is relatively high. Thus we use the Community Edition</a:t>
            </a:r>
            <a:endParaRPr lang="bg-B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The same functionality as the Enterprise edition</a:t>
            </a:r>
            <a:endParaRPr lang="bg-B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Lack of support</a:t>
            </a:r>
            <a:endParaRPr lang="bg-B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Very hard to upgrade</a:t>
            </a:r>
            <a:endParaRPr lang="bg-B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Urgent need to upgrade to the last version </a:t>
            </a:r>
            <a:r>
              <a:rPr lang="bg-BG" dirty="0" smtClean="0"/>
              <a:t>(</a:t>
            </a:r>
            <a:r>
              <a:rPr lang="en-US" dirty="0" smtClean="0"/>
              <a:t>current</a:t>
            </a:r>
            <a:r>
              <a:rPr lang="bg-BG" dirty="0" smtClean="0"/>
              <a:t> 6.1 </a:t>
            </a:r>
            <a:r>
              <a:rPr lang="en-US" dirty="0"/>
              <a:t>GA</a:t>
            </a:r>
            <a:r>
              <a:rPr lang="bg-BG" dirty="0" smtClean="0"/>
              <a:t>2, </a:t>
            </a:r>
            <a:r>
              <a:rPr lang="en-US" dirty="0" smtClean="0"/>
              <a:t>actual</a:t>
            </a:r>
            <a:r>
              <a:rPr lang="bg-BG" dirty="0" smtClean="0"/>
              <a:t> 6.2</a:t>
            </a:r>
            <a:r>
              <a:rPr lang="en-US" dirty="0" smtClean="0"/>
              <a:t> GA</a:t>
            </a:r>
            <a:r>
              <a:rPr lang="bg-BG" dirty="0" smtClean="0"/>
              <a:t>4, </a:t>
            </a:r>
            <a:r>
              <a:rPr lang="en-US" dirty="0" smtClean="0"/>
              <a:t>missed</a:t>
            </a:r>
            <a:r>
              <a:rPr lang="bg-BG" dirty="0" smtClean="0"/>
              <a:t> 5 </a:t>
            </a:r>
            <a:r>
              <a:rPr lang="en-US" dirty="0" smtClean="0"/>
              <a:t>upgrades</a:t>
            </a:r>
            <a:r>
              <a:rPr lang="bg-BG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/>
              <a:t> </a:t>
            </a:r>
            <a:r>
              <a:rPr lang="en-US" dirty="0" smtClean="0"/>
              <a:t>Recreate the web design with support for mobile devices</a:t>
            </a:r>
            <a:endParaRPr lang="bg-B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/>
              <a:t> </a:t>
            </a:r>
            <a:r>
              <a:rPr lang="en-US" dirty="0" smtClean="0"/>
              <a:t>Significant changes in the assessment system </a:t>
            </a:r>
            <a:r>
              <a:rPr lang="bg-BG" dirty="0" smtClean="0"/>
              <a:t>(</a:t>
            </a:r>
            <a:r>
              <a:rPr lang="en-US" dirty="0" smtClean="0"/>
              <a:t>implement QTI support)</a:t>
            </a:r>
            <a:endParaRPr lang="bg-B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bg-BG" dirty="0"/>
              <a:t> </a:t>
            </a:r>
            <a:r>
              <a:rPr lang="en-US" dirty="0" smtClean="0"/>
              <a:t>Urgent need to integrate with our own SCORM Player</a:t>
            </a:r>
            <a:endParaRPr lang="bg-B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Need to develop new modules</a:t>
            </a:r>
            <a:r>
              <a:rPr lang="bg-BG" dirty="0" smtClean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Very slow development for </a:t>
            </a:r>
            <a:r>
              <a:rPr lang="en-US" dirty="0" err="1" smtClean="0"/>
              <a:t>Liferay</a:t>
            </a:r>
            <a:r>
              <a:rPr lang="bg-BG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/>
              <a:t> </a:t>
            </a:r>
            <a:r>
              <a:rPr lang="en-US" dirty="0" smtClean="0"/>
              <a:t>Lack of resources</a:t>
            </a:r>
            <a:endParaRPr lang="bg-BG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existing system?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dirty="0" smtClean="0"/>
              <a:t> </a:t>
            </a:r>
            <a:r>
              <a:rPr lang="en-US" dirty="0" smtClean="0"/>
              <a:t>There are many existing e-learning systems</a:t>
            </a:r>
            <a:endParaRPr lang="bg-B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Moodle</a:t>
            </a:r>
            <a:endParaRPr lang="bg-B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CourseSites</a:t>
            </a:r>
            <a:r>
              <a:rPr lang="en-US" dirty="0" smtClean="0"/>
              <a:t> (by Blackboard)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Sakai (Community Edition)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 smtClean="0"/>
              <a:t>DeLC</a:t>
            </a:r>
            <a:r>
              <a:rPr lang="en-US" dirty="0" smtClean="0"/>
              <a:t> goal is not only to provide standard e-learning services</a:t>
            </a:r>
            <a:r>
              <a:rPr lang="bg-BG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 tool for science research in blended </a:t>
            </a:r>
            <a:r>
              <a:rPr lang="en-US" dirty="0"/>
              <a:t>and lifelong </a:t>
            </a:r>
            <a:r>
              <a:rPr lang="en-US" dirty="0" smtClean="0"/>
              <a:t>learning areas.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Provide services based on standards -</a:t>
            </a:r>
            <a:r>
              <a:rPr lang="bg-BG" dirty="0" smtClean="0"/>
              <a:t> </a:t>
            </a:r>
            <a:r>
              <a:rPr lang="en-US" dirty="0" smtClean="0"/>
              <a:t>SCORM 2004 R4, QTI 2</a:t>
            </a:r>
            <a:r>
              <a:rPr lang="bg-BG" dirty="0" smtClean="0"/>
              <a:t>, (</a:t>
            </a:r>
            <a:r>
              <a:rPr lang="en-US" dirty="0" smtClean="0"/>
              <a:t>Common Cartridge)</a:t>
            </a:r>
            <a:r>
              <a:rPr lang="bg-BG" dirty="0" smtClean="0"/>
              <a:t> …</a:t>
            </a:r>
            <a:r>
              <a:rPr lang="en-US" dirty="0" smtClean="0"/>
              <a:t> </a:t>
            </a:r>
            <a:endParaRPr lang="bg-B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Implementation of services accessible anytime and anywhere (also on mobile devices), by using of intelligent software agents.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More by Vladimir Valkanov in Wednesday.</a:t>
            </a:r>
            <a:endParaRPr lang="bg-BG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 – </a:t>
            </a:r>
            <a:r>
              <a:rPr lang="en-US" dirty="0" err="1" smtClean="0"/>
              <a:t>DeLC</a:t>
            </a:r>
            <a:r>
              <a:rPr lang="en-US" dirty="0" smtClean="0"/>
              <a:t> 2.0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dirty="0" smtClean="0"/>
              <a:t> </a:t>
            </a:r>
            <a:r>
              <a:rPr lang="en-US" dirty="0" smtClean="0"/>
              <a:t>Eliminating aggravating factors</a:t>
            </a:r>
            <a:r>
              <a:rPr lang="bg-BG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Liferay</a:t>
            </a:r>
            <a:r>
              <a:rPr lang="en-US" dirty="0" smtClean="0"/>
              <a:t> – great platform, but it requires too much resources for support and development of custom functionality</a:t>
            </a:r>
            <a:endParaRPr lang="bg-B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/>
              <a:t> </a:t>
            </a:r>
            <a:r>
              <a:rPr lang="en-US" dirty="0" smtClean="0"/>
              <a:t>Change the approach for the development of</a:t>
            </a:r>
            <a:r>
              <a:rPr lang="bg-BG" dirty="0" smtClean="0"/>
              <a:t> </a:t>
            </a:r>
            <a:r>
              <a:rPr lang="en-US" dirty="0" err="1" smtClean="0"/>
              <a:t>DeLC</a:t>
            </a:r>
            <a:endParaRPr lang="bg-B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Framework – Grails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Full stack framework</a:t>
            </a:r>
            <a:endParaRPr lang="bg-BG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Groovy language - Java world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Agile development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Focus only on the meaningful </a:t>
            </a:r>
            <a:r>
              <a:rPr lang="en-US" dirty="0" smtClean="0"/>
              <a:t>modules</a:t>
            </a:r>
            <a:r>
              <a:rPr lang="bg-BG" dirty="0" smtClean="0"/>
              <a:t>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SCORM 2004 R4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Agent-oriented assessment system</a:t>
            </a:r>
            <a:r>
              <a:rPr lang="bg-BG" dirty="0" smtClean="0"/>
              <a:t>(</a:t>
            </a:r>
            <a:r>
              <a:rPr lang="en-US" dirty="0" smtClean="0"/>
              <a:t>QTI)</a:t>
            </a:r>
            <a:endParaRPr lang="bg-BG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Static resources</a:t>
            </a:r>
            <a:endParaRPr lang="bg-BG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Intelligent services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1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DeLC</a:t>
            </a:r>
            <a:r>
              <a:rPr lang="en-US" dirty="0" smtClean="0"/>
              <a:t> 2.0 Architecture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23744" y="3594968"/>
            <a:ext cx="7882128" cy="1752529"/>
          </a:xfrm>
          <a:custGeom>
            <a:avLst/>
            <a:gdLst>
              <a:gd name="connsiteX0" fmla="*/ 0 w 7882128"/>
              <a:gd name="connsiteY0" fmla="*/ 0 h 1668244"/>
              <a:gd name="connsiteX1" fmla="*/ 7882128 w 7882128"/>
              <a:gd name="connsiteY1" fmla="*/ 0 h 1668244"/>
              <a:gd name="connsiteX2" fmla="*/ 7882128 w 7882128"/>
              <a:gd name="connsiteY2" fmla="*/ 1668244 h 1668244"/>
              <a:gd name="connsiteX3" fmla="*/ 0 w 7882128"/>
              <a:gd name="connsiteY3" fmla="*/ 1668244 h 1668244"/>
              <a:gd name="connsiteX4" fmla="*/ 0 w 7882128"/>
              <a:gd name="connsiteY4" fmla="*/ 0 h 1668244"/>
              <a:gd name="connsiteX0" fmla="*/ 0 w 7882128"/>
              <a:gd name="connsiteY0" fmla="*/ 0 h 1668244"/>
              <a:gd name="connsiteX1" fmla="*/ 7882128 w 7882128"/>
              <a:gd name="connsiteY1" fmla="*/ 0 h 1668244"/>
              <a:gd name="connsiteX2" fmla="*/ 7882128 w 7882128"/>
              <a:gd name="connsiteY2" fmla="*/ 1668244 h 1668244"/>
              <a:gd name="connsiteX3" fmla="*/ 5916168 w 7882128"/>
              <a:gd name="connsiteY3" fmla="*/ 1664208 h 1668244"/>
              <a:gd name="connsiteX4" fmla="*/ 0 w 7882128"/>
              <a:gd name="connsiteY4" fmla="*/ 1668244 h 1668244"/>
              <a:gd name="connsiteX5" fmla="*/ 0 w 7882128"/>
              <a:gd name="connsiteY5" fmla="*/ 0 h 1668244"/>
              <a:gd name="connsiteX0" fmla="*/ 0 w 7882128"/>
              <a:gd name="connsiteY0" fmla="*/ 0 h 1668244"/>
              <a:gd name="connsiteX1" fmla="*/ 7882128 w 7882128"/>
              <a:gd name="connsiteY1" fmla="*/ 0 h 1668244"/>
              <a:gd name="connsiteX2" fmla="*/ 7882128 w 7882128"/>
              <a:gd name="connsiteY2" fmla="*/ 1668244 h 1668244"/>
              <a:gd name="connsiteX3" fmla="*/ 7214616 w 7882128"/>
              <a:gd name="connsiteY3" fmla="*/ 1664208 h 1668244"/>
              <a:gd name="connsiteX4" fmla="*/ 5916168 w 7882128"/>
              <a:gd name="connsiteY4" fmla="*/ 1664208 h 1668244"/>
              <a:gd name="connsiteX5" fmla="*/ 0 w 7882128"/>
              <a:gd name="connsiteY5" fmla="*/ 1668244 h 1668244"/>
              <a:gd name="connsiteX6" fmla="*/ 0 w 7882128"/>
              <a:gd name="connsiteY6" fmla="*/ 0 h 1668244"/>
              <a:gd name="connsiteX0" fmla="*/ 0 w 7882128"/>
              <a:gd name="connsiteY0" fmla="*/ 0 h 1668244"/>
              <a:gd name="connsiteX1" fmla="*/ 7882128 w 7882128"/>
              <a:gd name="connsiteY1" fmla="*/ 0 h 1668244"/>
              <a:gd name="connsiteX2" fmla="*/ 7882128 w 7882128"/>
              <a:gd name="connsiteY2" fmla="*/ 1668244 h 1668244"/>
              <a:gd name="connsiteX3" fmla="*/ 7214616 w 7882128"/>
              <a:gd name="connsiteY3" fmla="*/ 1664208 h 1668244"/>
              <a:gd name="connsiteX4" fmla="*/ 6455664 w 7882128"/>
              <a:gd name="connsiteY4" fmla="*/ 1664208 h 1668244"/>
              <a:gd name="connsiteX5" fmla="*/ 5916168 w 7882128"/>
              <a:gd name="connsiteY5" fmla="*/ 1664208 h 1668244"/>
              <a:gd name="connsiteX6" fmla="*/ 0 w 7882128"/>
              <a:gd name="connsiteY6" fmla="*/ 1668244 h 1668244"/>
              <a:gd name="connsiteX7" fmla="*/ 0 w 7882128"/>
              <a:gd name="connsiteY7" fmla="*/ 0 h 1668244"/>
              <a:gd name="connsiteX0" fmla="*/ 0 w 7882128"/>
              <a:gd name="connsiteY0" fmla="*/ 0 h 2340864"/>
              <a:gd name="connsiteX1" fmla="*/ 7882128 w 7882128"/>
              <a:gd name="connsiteY1" fmla="*/ 0 h 2340864"/>
              <a:gd name="connsiteX2" fmla="*/ 7882128 w 7882128"/>
              <a:gd name="connsiteY2" fmla="*/ 1668244 h 2340864"/>
              <a:gd name="connsiteX3" fmla="*/ 7214616 w 7882128"/>
              <a:gd name="connsiteY3" fmla="*/ 1664208 h 2340864"/>
              <a:gd name="connsiteX4" fmla="*/ 5925312 w 7882128"/>
              <a:gd name="connsiteY4" fmla="*/ 2340864 h 2340864"/>
              <a:gd name="connsiteX5" fmla="*/ 5916168 w 7882128"/>
              <a:gd name="connsiteY5" fmla="*/ 1664208 h 2340864"/>
              <a:gd name="connsiteX6" fmla="*/ 0 w 7882128"/>
              <a:gd name="connsiteY6" fmla="*/ 1668244 h 2340864"/>
              <a:gd name="connsiteX7" fmla="*/ 0 w 7882128"/>
              <a:gd name="connsiteY7" fmla="*/ 0 h 2340864"/>
              <a:gd name="connsiteX0" fmla="*/ 0 w 7882128"/>
              <a:gd name="connsiteY0" fmla="*/ 0 h 2340864"/>
              <a:gd name="connsiteX1" fmla="*/ 7882128 w 7882128"/>
              <a:gd name="connsiteY1" fmla="*/ 0 h 2340864"/>
              <a:gd name="connsiteX2" fmla="*/ 7882128 w 7882128"/>
              <a:gd name="connsiteY2" fmla="*/ 1668244 h 2340864"/>
              <a:gd name="connsiteX3" fmla="*/ 7882128 w 7882128"/>
              <a:gd name="connsiteY3" fmla="*/ 2331720 h 2340864"/>
              <a:gd name="connsiteX4" fmla="*/ 5925312 w 7882128"/>
              <a:gd name="connsiteY4" fmla="*/ 2340864 h 2340864"/>
              <a:gd name="connsiteX5" fmla="*/ 5916168 w 7882128"/>
              <a:gd name="connsiteY5" fmla="*/ 1664208 h 2340864"/>
              <a:gd name="connsiteX6" fmla="*/ 0 w 7882128"/>
              <a:gd name="connsiteY6" fmla="*/ 1668244 h 2340864"/>
              <a:gd name="connsiteX7" fmla="*/ 0 w 7882128"/>
              <a:gd name="connsiteY7" fmla="*/ 0 h 2340864"/>
              <a:gd name="connsiteX0" fmla="*/ 0 w 7882128"/>
              <a:gd name="connsiteY0" fmla="*/ 0 h 2350008"/>
              <a:gd name="connsiteX1" fmla="*/ 7882128 w 7882128"/>
              <a:gd name="connsiteY1" fmla="*/ 0 h 2350008"/>
              <a:gd name="connsiteX2" fmla="*/ 7882128 w 7882128"/>
              <a:gd name="connsiteY2" fmla="*/ 1668244 h 2350008"/>
              <a:gd name="connsiteX3" fmla="*/ 7882128 w 7882128"/>
              <a:gd name="connsiteY3" fmla="*/ 2331720 h 2350008"/>
              <a:gd name="connsiteX4" fmla="*/ 5907024 w 7882128"/>
              <a:gd name="connsiteY4" fmla="*/ 2350008 h 2350008"/>
              <a:gd name="connsiteX5" fmla="*/ 5916168 w 7882128"/>
              <a:gd name="connsiteY5" fmla="*/ 1664208 h 2350008"/>
              <a:gd name="connsiteX6" fmla="*/ 0 w 7882128"/>
              <a:gd name="connsiteY6" fmla="*/ 1668244 h 2350008"/>
              <a:gd name="connsiteX7" fmla="*/ 0 w 7882128"/>
              <a:gd name="connsiteY7" fmla="*/ 0 h 2350008"/>
              <a:gd name="connsiteX0" fmla="*/ 0 w 7882128"/>
              <a:gd name="connsiteY0" fmla="*/ 0 h 2350008"/>
              <a:gd name="connsiteX1" fmla="*/ 7882128 w 7882128"/>
              <a:gd name="connsiteY1" fmla="*/ 0 h 2350008"/>
              <a:gd name="connsiteX2" fmla="*/ 7882128 w 7882128"/>
              <a:gd name="connsiteY2" fmla="*/ 1668244 h 2350008"/>
              <a:gd name="connsiteX3" fmla="*/ 7882128 w 7882128"/>
              <a:gd name="connsiteY3" fmla="*/ 2350008 h 2350008"/>
              <a:gd name="connsiteX4" fmla="*/ 5907024 w 7882128"/>
              <a:gd name="connsiteY4" fmla="*/ 2350008 h 2350008"/>
              <a:gd name="connsiteX5" fmla="*/ 5916168 w 7882128"/>
              <a:gd name="connsiteY5" fmla="*/ 1664208 h 2350008"/>
              <a:gd name="connsiteX6" fmla="*/ 0 w 7882128"/>
              <a:gd name="connsiteY6" fmla="*/ 1668244 h 2350008"/>
              <a:gd name="connsiteX7" fmla="*/ 0 w 7882128"/>
              <a:gd name="connsiteY7" fmla="*/ 0 h 2350008"/>
              <a:gd name="connsiteX0" fmla="*/ 0 w 7882128"/>
              <a:gd name="connsiteY0" fmla="*/ 0 h 2350008"/>
              <a:gd name="connsiteX1" fmla="*/ 7882128 w 7882128"/>
              <a:gd name="connsiteY1" fmla="*/ 0 h 2350008"/>
              <a:gd name="connsiteX2" fmla="*/ 7882128 w 7882128"/>
              <a:gd name="connsiteY2" fmla="*/ 1668244 h 2350008"/>
              <a:gd name="connsiteX3" fmla="*/ 7882128 w 7882128"/>
              <a:gd name="connsiteY3" fmla="*/ 2350008 h 2350008"/>
              <a:gd name="connsiteX4" fmla="*/ 5907024 w 7882128"/>
              <a:gd name="connsiteY4" fmla="*/ 2350008 h 2350008"/>
              <a:gd name="connsiteX5" fmla="*/ 5916168 w 7882128"/>
              <a:gd name="connsiteY5" fmla="*/ 1369027 h 2350008"/>
              <a:gd name="connsiteX6" fmla="*/ 0 w 7882128"/>
              <a:gd name="connsiteY6" fmla="*/ 1668244 h 2350008"/>
              <a:gd name="connsiteX7" fmla="*/ 0 w 7882128"/>
              <a:gd name="connsiteY7" fmla="*/ 0 h 2350008"/>
              <a:gd name="connsiteX0" fmla="*/ 0 w 7882128"/>
              <a:gd name="connsiteY0" fmla="*/ 0 h 2350008"/>
              <a:gd name="connsiteX1" fmla="*/ 7882128 w 7882128"/>
              <a:gd name="connsiteY1" fmla="*/ 0 h 2350008"/>
              <a:gd name="connsiteX2" fmla="*/ 7882128 w 7882128"/>
              <a:gd name="connsiteY2" fmla="*/ 1668244 h 2350008"/>
              <a:gd name="connsiteX3" fmla="*/ 7882128 w 7882128"/>
              <a:gd name="connsiteY3" fmla="*/ 2350008 h 2350008"/>
              <a:gd name="connsiteX4" fmla="*/ 5907024 w 7882128"/>
              <a:gd name="connsiteY4" fmla="*/ 2350008 h 2350008"/>
              <a:gd name="connsiteX5" fmla="*/ 5916168 w 7882128"/>
              <a:gd name="connsiteY5" fmla="*/ 1369027 h 2350008"/>
              <a:gd name="connsiteX6" fmla="*/ 16934 w 7882128"/>
              <a:gd name="connsiteY6" fmla="*/ 1418476 h 2350008"/>
              <a:gd name="connsiteX7" fmla="*/ 0 w 7882128"/>
              <a:gd name="connsiteY7" fmla="*/ 0 h 2350008"/>
              <a:gd name="connsiteX0" fmla="*/ 0 w 7882128"/>
              <a:gd name="connsiteY0" fmla="*/ 0 h 2350008"/>
              <a:gd name="connsiteX1" fmla="*/ 7882128 w 7882128"/>
              <a:gd name="connsiteY1" fmla="*/ 0 h 2350008"/>
              <a:gd name="connsiteX2" fmla="*/ 7882128 w 7882128"/>
              <a:gd name="connsiteY2" fmla="*/ 1668244 h 2350008"/>
              <a:gd name="connsiteX3" fmla="*/ 7882128 w 7882128"/>
              <a:gd name="connsiteY3" fmla="*/ 2350008 h 2350008"/>
              <a:gd name="connsiteX4" fmla="*/ 5907024 w 7882128"/>
              <a:gd name="connsiteY4" fmla="*/ 2350008 h 2350008"/>
              <a:gd name="connsiteX5" fmla="*/ 5916168 w 7882128"/>
              <a:gd name="connsiteY5" fmla="*/ 1369027 h 2350008"/>
              <a:gd name="connsiteX6" fmla="*/ 8467 w 7882128"/>
              <a:gd name="connsiteY6" fmla="*/ 1395770 h 2350008"/>
              <a:gd name="connsiteX7" fmla="*/ 0 w 7882128"/>
              <a:gd name="connsiteY7" fmla="*/ 0 h 235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2128" h="2350008">
                <a:moveTo>
                  <a:pt x="0" y="0"/>
                </a:moveTo>
                <a:lnTo>
                  <a:pt x="7882128" y="0"/>
                </a:lnTo>
                <a:lnTo>
                  <a:pt x="7882128" y="1668244"/>
                </a:lnTo>
                <a:lnTo>
                  <a:pt x="7882128" y="2350008"/>
                </a:lnTo>
                <a:lnTo>
                  <a:pt x="5907024" y="2350008"/>
                </a:lnTo>
                <a:lnTo>
                  <a:pt x="5916168" y="1369027"/>
                </a:lnTo>
                <a:lnTo>
                  <a:pt x="8467" y="1395770"/>
                </a:lnTo>
                <a:cubicBezTo>
                  <a:pt x="5645" y="930513"/>
                  <a:pt x="2822" y="465257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Application @ Server Side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2523744" y="5942438"/>
            <a:ext cx="6684264" cy="2666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 Queue</a:t>
            </a:r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2523744" y="5500434"/>
            <a:ext cx="7882128" cy="2829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Hibernate ORM</a:t>
            </a:r>
            <a:endParaRPr lang="bg-BG" dirty="0"/>
          </a:p>
        </p:txBody>
      </p:sp>
      <p:sp>
        <p:nvSpPr>
          <p:cNvPr id="10" name="Flowchart: Magnetic Disk 9"/>
          <p:cNvSpPr/>
          <p:nvPr/>
        </p:nvSpPr>
        <p:spPr>
          <a:xfrm>
            <a:off x="9491472" y="6131906"/>
            <a:ext cx="914400" cy="612648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bg-BG" dirty="0"/>
          </a:p>
        </p:txBody>
      </p:sp>
      <p:sp>
        <p:nvSpPr>
          <p:cNvPr id="11" name="Rectangle 10"/>
          <p:cNvSpPr/>
          <p:nvPr/>
        </p:nvSpPr>
        <p:spPr>
          <a:xfrm>
            <a:off x="2523744" y="4806972"/>
            <a:ext cx="2185416" cy="5455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Plugin</a:t>
            </a:r>
            <a:endParaRPr lang="bg-BG" dirty="0"/>
          </a:p>
        </p:txBody>
      </p:sp>
      <p:sp>
        <p:nvSpPr>
          <p:cNvPr id="12" name="Rectangle 11"/>
          <p:cNvSpPr/>
          <p:nvPr/>
        </p:nvSpPr>
        <p:spPr>
          <a:xfrm>
            <a:off x="4869180" y="4806972"/>
            <a:ext cx="2185416" cy="5455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Plugin</a:t>
            </a:r>
            <a:endParaRPr lang="bg-BG" dirty="0"/>
          </a:p>
        </p:txBody>
      </p:sp>
      <p:sp>
        <p:nvSpPr>
          <p:cNvPr id="13" name="Rectangle 12"/>
          <p:cNvSpPr/>
          <p:nvPr/>
        </p:nvSpPr>
        <p:spPr>
          <a:xfrm>
            <a:off x="7214616" y="4806972"/>
            <a:ext cx="1106424" cy="5455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Plugins …</a:t>
            </a:r>
            <a:endParaRPr lang="bg-BG" dirty="0"/>
          </a:p>
        </p:txBody>
      </p:sp>
      <p:sp>
        <p:nvSpPr>
          <p:cNvPr id="14" name="Up-Down Arrow 13"/>
          <p:cNvSpPr/>
          <p:nvPr/>
        </p:nvSpPr>
        <p:spPr>
          <a:xfrm>
            <a:off x="9848088" y="5803710"/>
            <a:ext cx="201168" cy="40538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Rectangle 14"/>
          <p:cNvSpPr/>
          <p:nvPr/>
        </p:nvSpPr>
        <p:spPr>
          <a:xfrm>
            <a:off x="2523744" y="1836639"/>
            <a:ext cx="7882128" cy="9088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/>
              <a:t>Application @ Browser</a:t>
            </a:r>
            <a:endParaRPr lang="bg-BG" dirty="0"/>
          </a:p>
        </p:txBody>
      </p:sp>
      <p:sp>
        <p:nvSpPr>
          <p:cNvPr id="16" name="Rectangle 15"/>
          <p:cNvSpPr/>
          <p:nvPr/>
        </p:nvSpPr>
        <p:spPr>
          <a:xfrm>
            <a:off x="4905756" y="2178975"/>
            <a:ext cx="9144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ExtJS</a:t>
            </a:r>
            <a:endParaRPr lang="bg-BG" dirty="0"/>
          </a:p>
        </p:txBody>
      </p:sp>
      <p:sp>
        <p:nvSpPr>
          <p:cNvPr id="17" name="Rectangle 16"/>
          <p:cNvSpPr/>
          <p:nvPr/>
        </p:nvSpPr>
        <p:spPr>
          <a:xfrm>
            <a:off x="5980176" y="2178975"/>
            <a:ext cx="9144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JQuery</a:t>
            </a:r>
            <a:endParaRPr lang="bg-BG" dirty="0"/>
          </a:p>
        </p:txBody>
      </p:sp>
      <p:sp>
        <p:nvSpPr>
          <p:cNvPr id="18" name="Rectangle 17"/>
          <p:cNvSpPr/>
          <p:nvPr/>
        </p:nvSpPr>
        <p:spPr>
          <a:xfrm>
            <a:off x="7054596" y="2178975"/>
            <a:ext cx="1110996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Bootstrap</a:t>
            </a:r>
            <a:endParaRPr lang="bg-BG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869180" y="2756542"/>
            <a:ext cx="0" cy="83842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69180" y="2957894"/>
            <a:ext cx="67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</a:t>
            </a:r>
            <a:endParaRPr lang="bg-BG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820156" y="2756542"/>
            <a:ext cx="0" cy="83842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20156" y="2957894"/>
            <a:ext cx="63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</a:t>
            </a:r>
            <a:endParaRPr lang="bg-BG" dirty="0"/>
          </a:p>
        </p:txBody>
      </p:sp>
      <p:sp>
        <p:nvSpPr>
          <p:cNvPr id="23" name="TextBox 22"/>
          <p:cNvSpPr txBox="1"/>
          <p:nvPr/>
        </p:nvSpPr>
        <p:spPr>
          <a:xfrm>
            <a:off x="6974163" y="2970791"/>
            <a:ext cx="12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Socket</a:t>
            </a:r>
            <a:endParaRPr lang="bg-BG" dirty="0"/>
          </a:p>
        </p:txBody>
      </p:sp>
      <p:sp>
        <p:nvSpPr>
          <p:cNvPr id="24" name="Left-Right Arrow 23"/>
          <p:cNvSpPr/>
          <p:nvPr/>
        </p:nvSpPr>
        <p:spPr>
          <a:xfrm rot="16200000">
            <a:off x="6510831" y="3110146"/>
            <a:ext cx="816936" cy="1097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1" name="Rectangle 30"/>
          <p:cNvSpPr/>
          <p:nvPr/>
        </p:nvSpPr>
        <p:spPr>
          <a:xfrm>
            <a:off x="2523744" y="4802183"/>
            <a:ext cx="2185416" cy="5455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SCORM Player</a:t>
            </a:r>
            <a:endParaRPr lang="bg-BG" dirty="0"/>
          </a:p>
        </p:txBody>
      </p:sp>
      <p:sp>
        <p:nvSpPr>
          <p:cNvPr id="32" name="Rectangle 31"/>
          <p:cNvSpPr/>
          <p:nvPr/>
        </p:nvSpPr>
        <p:spPr>
          <a:xfrm>
            <a:off x="4869180" y="4812079"/>
            <a:ext cx="2185416" cy="5455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QTI Tests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383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benefit</a:t>
            </a:r>
            <a:r>
              <a:rPr lang="bg-BG" dirty="0" smtClean="0"/>
              <a:t>?</a:t>
            </a:r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3455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Each subsystem is developed as separate project</a:t>
            </a:r>
            <a:endParaRPr lang="bg-B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Independent development</a:t>
            </a:r>
            <a:endParaRPr lang="bg-B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Flexible integration</a:t>
            </a:r>
            <a:endParaRPr lang="bg-BG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Easier upgrade</a:t>
            </a:r>
            <a:endParaRPr lang="bg-B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bg-BG" dirty="0"/>
              <a:t>.0</a:t>
            </a:r>
            <a:r>
              <a:rPr lang="en-US" dirty="0"/>
              <a:t>8</a:t>
            </a:r>
            <a:r>
              <a:rPr lang="bg-BG" dirty="0"/>
              <a:t>.2015 г.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workshop on “Software engineering education and reverse engineering”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2362543" y="3628814"/>
            <a:ext cx="7882128" cy="1752529"/>
          </a:xfrm>
          <a:custGeom>
            <a:avLst/>
            <a:gdLst>
              <a:gd name="connsiteX0" fmla="*/ 0 w 7882128"/>
              <a:gd name="connsiteY0" fmla="*/ 0 h 1668244"/>
              <a:gd name="connsiteX1" fmla="*/ 7882128 w 7882128"/>
              <a:gd name="connsiteY1" fmla="*/ 0 h 1668244"/>
              <a:gd name="connsiteX2" fmla="*/ 7882128 w 7882128"/>
              <a:gd name="connsiteY2" fmla="*/ 1668244 h 1668244"/>
              <a:gd name="connsiteX3" fmla="*/ 0 w 7882128"/>
              <a:gd name="connsiteY3" fmla="*/ 1668244 h 1668244"/>
              <a:gd name="connsiteX4" fmla="*/ 0 w 7882128"/>
              <a:gd name="connsiteY4" fmla="*/ 0 h 1668244"/>
              <a:gd name="connsiteX0" fmla="*/ 0 w 7882128"/>
              <a:gd name="connsiteY0" fmla="*/ 0 h 1668244"/>
              <a:gd name="connsiteX1" fmla="*/ 7882128 w 7882128"/>
              <a:gd name="connsiteY1" fmla="*/ 0 h 1668244"/>
              <a:gd name="connsiteX2" fmla="*/ 7882128 w 7882128"/>
              <a:gd name="connsiteY2" fmla="*/ 1668244 h 1668244"/>
              <a:gd name="connsiteX3" fmla="*/ 5916168 w 7882128"/>
              <a:gd name="connsiteY3" fmla="*/ 1664208 h 1668244"/>
              <a:gd name="connsiteX4" fmla="*/ 0 w 7882128"/>
              <a:gd name="connsiteY4" fmla="*/ 1668244 h 1668244"/>
              <a:gd name="connsiteX5" fmla="*/ 0 w 7882128"/>
              <a:gd name="connsiteY5" fmla="*/ 0 h 1668244"/>
              <a:gd name="connsiteX0" fmla="*/ 0 w 7882128"/>
              <a:gd name="connsiteY0" fmla="*/ 0 h 1668244"/>
              <a:gd name="connsiteX1" fmla="*/ 7882128 w 7882128"/>
              <a:gd name="connsiteY1" fmla="*/ 0 h 1668244"/>
              <a:gd name="connsiteX2" fmla="*/ 7882128 w 7882128"/>
              <a:gd name="connsiteY2" fmla="*/ 1668244 h 1668244"/>
              <a:gd name="connsiteX3" fmla="*/ 7214616 w 7882128"/>
              <a:gd name="connsiteY3" fmla="*/ 1664208 h 1668244"/>
              <a:gd name="connsiteX4" fmla="*/ 5916168 w 7882128"/>
              <a:gd name="connsiteY4" fmla="*/ 1664208 h 1668244"/>
              <a:gd name="connsiteX5" fmla="*/ 0 w 7882128"/>
              <a:gd name="connsiteY5" fmla="*/ 1668244 h 1668244"/>
              <a:gd name="connsiteX6" fmla="*/ 0 w 7882128"/>
              <a:gd name="connsiteY6" fmla="*/ 0 h 1668244"/>
              <a:gd name="connsiteX0" fmla="*/ 0 w 7882128"/>
              <a:gd name="connsiteY0" fmla="*/ 0 h 1668244"/>
              <a:gd name="connsiteX1" fmla="*/ 7882128 w 7882128"/>
              <a:gd name="connsiteY1" fmla="*/ 0 h 1668244"/>
              <a:gd name="connsiteX2" fmla="*/ 7882128 w 7882128"/>
              <a:gd name="connsiteY2" fmla="*/ 1668244 h 1668244"/>
              <a:gd name="connsiteX3" fmla="*/ 7214616 w 7882128"/>
              <a:gd name="connsiteY3" fmla="*/ 1664208 h 1668244"/>
              <a:gd name="connsiteX4" fmla="*/ 6455664 w 7882128"/>
              <a:gd name="connsiteY4" fmla="*/ 1664208 h 1668244"/>
              <a:gd name="connsiteX5" fmla="*/ 5916168 w 7882128"/>
              <a:gd name="connsiteY5" fmla="*/ 1664208 h 1668244"/>
              <a:gd name="connsiteX6" fmla="*/ 0 w 7882128"/>
              <a:gd name="connsiteY6" fmla="*/ 1668244 h 1668244"/>
              <a:gd name="connsiteX7" fmla="*/ 0 w 7882128"/>
              <a:gd name="connsiteY7" fmla="*/ 0 h 1668244"/>
              <a:gd name="connsiteX0" fmla="*/ 0 w 7882128"/>
              <a:gd name="connsiteY0" fmla="*/ 0 h 2340864"/>
              <a:gd name="connsiteX1" fmla="*/ 7882128 w 7882128"/>
              <a:gd name="connsiteY1" fmla="*/ 0 h 2340864"/>
              <a:gd name="connsiteX2" fmla="*/ 7882128 w 7882128"/>
              <a:gd name="connsiteY2" fmla="*/ 1668244 h 2340864"/>
              <a:gd name="connsiteX3" fmla="*/ 7214616 w 7882128"/>
              <a:gd name="connsiteY3" fmla="*/ 1664208 h 2340864"/>
              <a:gd name="connsiteX4" fmla="*/ 5925312 w 7882128"/>
              <a:gd name="connsiteY4" fmla="*/ 2340864 h 2340864"/>
              <a:gd name="connsiteX5" fmla="*/ 5916168 w 7882128"/>
              <a:gd name="connsiteY5" fmla="*/ 1664208 h 2340864"/>
              <a:gd name="connsiteX6" fmla="*/ 0 w 7882128"/>
              <a:gd name="connsiteY6" fmla="*/ 1668244 h 2340864"/>
              <a:gd name="connsiteX7" fmla="*/ 0 w 7882128"/>
              <a:gd name="connsiteY7" fmla="*/ 0 h 2340864"/>
              <a:gd name="connsiteX0" fmla="*/ 0 w 7882128"/>
              <a:gd name="connsiteY0" fmla="*/ 0 h 2340864"/>
              <a:gd name="connsiteX1" fmla="*/ 7882128 w 7882128"/>
              <a:gd name="connsiteY1" fmla="*/ 0 h 2340864"/>
              <a:gd name="connsiteX2" fmla="*/ 7882128 w 7882128"/>
              <a:gd name="connsiteY2" fmla="*/ 1668244 h 2340864"/>
              <a:gd name="connsiteX3" fmla="*/ 7882128 w 7882128"/>
              <a:gd name="connsiteY3" fmla="*/ 2331720 h 2340864"/>
              <a:gd name="connsiteX4" fmla="*/ 5925312 w 7882128"/>
              <a:gd name="connsiteY4" fmla="*/ 2340864 h 2340864"/>
              <a:gd name="connsiteX5" fmla="*/ 5916168 w 7882128"/>
              <a:gd name="connsiteY5" fmla="*/ 1664208 h 2340864"/>
              <a:gd name="connsiteX6" fmla="*/ 0 w 7882128"/>
              <a:gd name="connsiteY6" fmla="*/ 1668244 h 2340864"/>
              <a:gd name="connsiteX7" fmla="*/ 0 w 7882128"/>
              <a:gd name="connsiteY7" fmla="*/ 0 h 2340864"/>
              <a:gd name="connsiteX0" fmla="*/ 0 w 7882128"/>
              <a:gd name="connsiteY0" fmla="*/ 0 h 2350008"/>
              <a:gd name="connsiteX1" fmla="*/ 7882128 w 7882128"/>
              <a:gd name="connsiteY1" fmla="*/ 0 h 2350008"/>
              <a:gd name="connsiteX2" fmla="*/ 7882128 w 7882128"/>
              <a:gd name="connsiteY2" fmla="*/ 1668244 h 2350008"/>
              <a:gd name="connsiteX3" fmla="*/ 7882128 w 7882128"/>
              <a:gd name="connsiteY3" fmla="*/ 2331720 h 2350008"/>
              <a:gd name="connsiteX4" fmla="*/ 5907024 w 7882128"/>
              <a:gd name="connsiteY4" fmla="*/ 2350008 h 2350008"/>
              <a:gd name="connsiteX5" fmla="*/ 5916168 w 7882128"/>
              <a:gd name="connsiteY5" fmla="*/ 1664208 h 2350008"/>
              <a:gd name="connsiteX6" fmla="*/ 0 w 7882128"/>
              <a:gd name="connsiteY6" fmla="*/ 1668244 h 2350008"/>
              <a:gd name="connsiteX7" fmla="*/ 0 w 7882128"/>
              <a:gd name="connsiteY7" fmla="*/ 0 h 2350008"/>
              <a:gd name="connsiteX0" fmla="*/ 0 w 7882128"/>
              <a:gd name="connsiteY0" fmla="*/ 0 h 2350008"/>
              <a:gd name="connsiteX1" fmla="*/ 7882128 w 7882128"/>
              <a:gd name="connsiteY1" fmla="*/ 0 h 2350008"/>
              <a:gd name="connsiteX2" fmla="*/ 7882128 w 7882128"/>
              <a:gd name="connsiteY2" fmla="*/ 1668244 h 2350008"/>
              <a:gd name="connsiteX3" fmla="*/ 7882128 w 7882128"/>
              <a:gd name="connsiteY3" fmla="*/ 2350008 h 2350008"/>
              <a:gd name="connsiteX4" fmla="*/ 5907024 w 7882128"/>
              <a:gd name="connsiteY4" fmla="*/ 2350008 h 2350008"/>
              <a:gd name="connsiteX5" fmla="*/ 5916168 w 7882128"/>
              <a:gd name="connsiteY5" fmla="*/ 1664208 h 2350008"/>
              <a:gd name="connsiteX6" fmla="*/ 0 w 7882128"/>
              <a:gd name="connsiteY6" fmla="*/ 1668244 h 2350008"/>
              <a:gd name="connsiteX7" fmla="*/ 0 w 7882128"/>
              <a:gd name="connsiteY7" fmla="*/ 0 h 2350008"/>
              <a:gd name="connsiteX0" fmla="*/ 0 w 7882128"/>
              <a:gd name="connsiteY0" fmla="*/ 0 h 2350008"/>
              <a:gd name="connsiteX1" fmla="*/ 7882128 w 7882128"/>
              <a:gd name="connsiteY1" fmla="*/ 0 h 2350008"/>
              <a:gd name="connsiteX2" fmla="*/ 7882128 w 7882128"/>
              <a:gd name="connsiteY2" fmla="*/ 1668244 h 2350008"/>
              <a:gd name="connsiteX3" fmla="*/ 7882128 w 7882128"/>
              <a:gd name="connsiteY3" fmla="*/ 2350008 h 2350008"/>
              <a:gd name="connsiteX4" fmla="*/ 5907024 w 7882128"/>
              <a:gd name="connsiteY4" fmla="*/ 2350008 h 2350008"/>
              <a:gd name="connsiteX5" fmla="*/ 5916168 w 7882128"/>
              <a:gd name="connsiteY5" fmla="*/ 1369027 h 2350008"/>
              <a:gd name="connsiteX6" fmla="*/ 0 w 7882128"/>
              <a:gd name="connsiteY6" fmla="*/ 1668244 h 2350008"/>
              <a:gd name="connsiteX7" fmla="*/ 0 w 7882128"/>
              <a:gd name="connsiteY7" fmla="*/ 0 h 2350008"/>
              <a:gd name="connsiteX0" fmla="*/ 0 w 7882128"/>
              <a:gd name="connsiteY0" fmla="*/ 0 h 2350008"/>
              <a:gd name="connsiteX1" fmla="*/ 7882128 w 7882128"/>
              <a:gd name="connsiteY1" fmla="*/ 0 h 2350008"/>
              <a:gd name="connsiteX2" fmla="*/ 7882128 w 7882128"/>
              <a:gd name="connsiteY2" fmla="*/ 1668244 h 2350008"/>
              <a:gd name="connsiteX3" fmla="*/ 7882128 w 7882128"/>
              <a:gd name="connsiteY3" fmla="*/ 2350008 h 2350008"/>
              <a:gd name="connsiteX4" fmla="*/ 5907024 w 7882128"/>
              <a:gd name="connsiteY4" fmla="*/ 2350008 h 2350008"/>
              <a:gd name="connsiteX5" fmla="*/ 5916168 w 7882128"/>
              <a:gd name="connsiteY5" fmla="*/ 1369027 h 2350008"/>
              <a:gd name="connsiteX6" fmla="*/ 16934 w 7882128"/>
              <a:gd name="connsiteY6" fmla="*/ 1418476 h 2350008"/>
              <a:gd name="connsiteX7" fmla="*/ 0 w 7882128"/>
              <a:gd name="connsiteY7" fmla="*/ 0 h 2350008"/>
              <a:gd name="connsiteX0" fmla="*/ 0 w 7882128"/>
              <a:gd name="connsiteY0" fmla="*/ 0 h 2350008"/>
              <a:gd name="connsiteX1" fmla="*/ 7882128 w 7882128"/>
              <a:gd name="connsiteY1" fmla="*/ 0 h 2350008"/>
              <a:gd name="connsiteX2" fmla="*/ 7882128 w 7882128"/>
              <a:gd name="connsiteY2" fmla="*/ 1668244 h 2350008"/>
              <a:gd name="connsiteX3" fmla="*/ 7882128 w 7882128"/>
              <a:gd name="connsiteY3" fmla="*/ 2350008 h 2350008"/>
              <a:gd name="connsiteX4" fmla="*/ 5907024 w 7882128"/>
              <a:gd name="connsiteY4" fmla="*/ 2350008 h 2350008"/>
              <a:gd name="connsiteX5" fmla="*/ 5916168 w 7882128"/>
              <a:gd name="connsiteY5" fmla="*/ 1369027 h 2350008"/>
              <a:gd name="connsiteX6" fmla="*/ 8467 w 7882128"/>
              <a:gd name="connsiteY6" fmla="*/ 1395770 h 2350008"/>
              <a:gd name="connsiteX7" fmla="*/ 0 w 7882128"/>
              <a:gd name="connsiteY7" fmla="*/ 0 h 235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2128" h="2350008">
                <a:moveTo>
                  <a:pt x="0" y="0"/>
                </a:moveTo>
                <a:lnTo>
                  <a:pt x="7882128" y="0"/>
                </a:lnTo>
                <a:lnTo>
                  <a:pt x="7882128" y="1668244"/>
                </a:lnTo>
                <a:lnTo>
                  <a:pt x="7882128" y="2350008"/>
                </a:lnTo>
                <a:lnTo>
                  <a:pt x="5907024" y="2350008"/>
                </a:lnTo>
                <a:lnTo>
                  <a:pt x="5916168" y="1369027"/>
                </a:lnTo>
                <a:lnTo>
                  <a:pt x="8467" y="1395770"/>
                </a:lnTo>
                <a:cubicBezTo>
                  <a:pt x="5645" y="930513"/>
                  <a:pt x="2822" y="465257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Application @ Server Side</a:t>
            </a:r>
            <a:endParaRPr lang="bg-BG" dirty="0"/>
          </a:p>
        </p:txBody>
      </p:sp>
      <p:sp>
        <p:nvSpPr>
          <p:cNvPr id="29" name="Rectangle 28"/>
          <p:cNvSpPr/>
          <p:nvPr/>
        </p:nvSpPr>
        <p:spPr>
          <a:xfrm>
            <a:off x="2362543" y="4840818"/>
            <a:ext cx="1457960" cy="5455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SCORM Player</a:t>
            </a:r>
            <a:endParaRPr lang="bg-BG" dirty="0"/>
          </a:p>
        </p:txBody>
      </p:sp>
      <p:sp>
        <p:nvSpPr>
          <p:cNvPr id="43" name="Rectangle 42"/>
          <p:cNvSpPr/>
          <p:nvPr/>
        </p:nvSpPr>
        <p:spPr>
          <a:xfrm>
            <a:off x="3956033" y="4842145"/>
            <a:ext cx="1106424" cy="5455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QTI Test Syste</a:t>
            </a:r>
            <a:r>
              <a:rPr lang="en-US" dirty="0"/>
              <a:t>m</a:t>
            </a:r>
            <a:endParaRPr lang="bg-BG" dirty="0"/>
          </a:p>
        </p:txBody>
      </p:sp>
      <p:sp>
        <p:nvSpPr>
          <p:cNvPr id="44" name="Rectangle 43"/>
          <p:cNvSpPr/>
          <p:nvPr/>
        </p:nvSpPr>
        <p:spPr>
          <a:xfrm>
            <a:off x="5227663" y="4842145"/>
            <a:ext cx="1106424" cy="5455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Teacher Plan</a:t>
            </a:r>
            <a:endParaRPr lang="bg-BG" dirty="0"/>
          </a:p>
        </p:txBody>
      </p:sp>
      <p:sp>
        <p:nvSpPr>
          <p:cNvPr id="45" name="Rectangle 44"/>
          <p:cNvSpPr/>
          <p:nvPr/>
        </p:nvSpPr>
        <p:spPr>
          <a:xfrm>
            <a:off x="6479375" y="4842145"/>
            <a:ext cx="1106424" cy="5455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Grade Book</a:t>
            </a:r>
            <a:endParaRPr lang="bg-BG" dirty="0"/>
          </a:p>
        </p:txBody>
      </p:sp>
      <p:sp>
        <p:nvSpPr>
          <p:cNvPr id="46" name="Rectangle 45"/>
          <p:cNvSpPr/>
          <p:nvPr/>
        </p:nvSpPr>
        <p:spPr>
          <a:xfrm>
            <a:off x="7731087" y="4838285"/>
            <a:ext cx="452120" cy="5455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1035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2867</TotalTime>
  <Words>1227</Words>
  <Application>Microsoft Office PowerPoint</Application>
  <PresentationFormat>Widescreen</PresentationFormat>
  <Paragraphs>252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Calibri Light</vt:lpstr>
      <vt:lpstr>Wingdings</vt:lpstr>
      <vt:lpstr>Retrospect</vt:lpstr>
      <vt:lpstr>Education Portal DeLC 2.0</vt:lpstr>
      <vt:lpstr>Short History</vt:lpstr>
      <vt:lpstr>Short History</vt:lpstr>
      <vt:lpstr>Short History</vt:lpstr>
      <vt:lpstr>Major Problems</vt:lpstr>
      <vt:lpstr>Why not existing system?</vt:lpstr>
      <vt:lpstr>Next Step – DeLC 2.0</vt:lpstr>
      <vt:lpstr>DeLC 2.0 Architecture</vt:lpstr>
      <vt:lpstr>What is the benefit?</vt:lpstr>
      <vt:lpstr>DeLC 2.0 Plugins</vt:lpstr>
      <vt:lpstr>DeLC 2.0 SCORM Player Plugin </vt:lpstr>
      <vt:lpstr>DeLC 2.0 QTI Tests Plugin</vt:lpstr>
      <vt:lpstr>DeLC 2.0 Library Plugin</vt:lpstr>
      <vt:lpstr>DeLC 2.0 QTI Support Architecture</vt:lpstr>
      <vt:lpstr>DeLC 2.0 Global Architecture</vt:lpstr>
      <vt:lpstr>DeLC 2.0 Content Structure</vt:lpstr>
      <vt:lpstr>DeLC 2.0 Content</vt:lpstr>
      <vt:lpstr>Course Layout</vt:lpstr>
      <vt:lpstr>DeLC 2.0 Technologies</vt:lpstr>
      <vt:lpstr>What else?</vt:lpstr>
      <vt:lpstr>DeLC 2: In production</vt:lpstr>
      <vt:lpstr>Last Slide</vt:lpstr>
    </vt:vector>
  </TitlesOfParts>
  <Company>Пловдивски университет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DeLC:  От Liferay към Grails</dc:title>
  <dc:creator>Емил Дойчев</dc:creator>
  <cp:lastModifiedBy>Емил Дойчев</cp:lastModifiedBy>
  <cp:revision>71</cp:revision>
  <dcterms:created xsi:type="dcterms:W3CDTF">2015-01-31T06:40:04Z</dcterms:created>
  <dcterms:modified xsi:type="dcterms:W3CDTF">2015-08-24T08:49:55Z</dcterms:modified>
</cp:coreProperties>
</file>